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10058400" cx="7772400"/>
  <p:notesSz cx="6858000" cy="9144000"/>
  <p:embeddedFontLst>
    <p:embeddedFont>
      <p:font typeface="Play"/>
      <p:regular r:id="rId7"/>
      <p:bold r:id="rId8"/>
    </p:embeddedFont>
    <p:embeddedFont>
      <p:font typeface="Open Sans SemiBold"/>
      <p:regular r:id="rId9"/>
      <p:bold r:id="rId10"/>
      <p:italic r:id="rId11"/>
      <p:boldItalic r:id="rId12"/>
    </p:embeddedFont>
    <p:embeddedFont>
      <p:font typeface="Open Sans ExtraBold"/>
      <p:bold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SemiBold-italic.fntdata"/><Relationship Id="rId10" Type="http://schemas.openxmlformats.org/officeDocument/2006/relationships/font" Target="fonts/OpenSansSemiBold-bold.fntdata"/><Relationship Id="rId13" Type="http://schemas.openxmlformats.org/officeDocument/2006/relationships/font" Target="fonts/OpenSansExtraBold-bold.fntdata"/><Relationship Id="rId12" Type="http://schemas.openxmlformats.org/officeDocument/2006/relationships/font" Target="fonts/OpenSans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SemiBold-regular.fntdata"/><Relationship Id="rId15" Type="http://schemas.openxmlformats.org/officeDocument/2006/relationships/font" Target="fonts/OpenSans-regular.fntdata"/><Relationship Id="rId14" Type="http://schemas.openxmlformats.org/officeDocument/2006/relationships/font" Target="fonts/OpenSansExtraBold-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OpenSans-boldItalic.fntdata"/><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100"/>
              <a:buFont typeface="Play"/>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14" name="Google Shape;14;p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1" name="Google Shape;71;p1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7" name="Google Shape;77;p1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20" name="Google Shape;20;p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100"/>
              <a:buFont typeface="Play"/>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rgbClr val="757575"/>
              </a:buClr>
              <a:buSzPts val="2040"/>
              <a:buNone/>
              <a:defRPr sz="2040">
                <a:solidFill>
                  <a:srgbClr val="757575"/>
                </a:solidFill>
              </a:defRPr>
            </a:lvl1pPr>
            <a:lvl2pPr indent="-228600" lvl="1" marL="914400" algn="l">
              <a:lnSpc>
                <a:spcPct val="90000"/>
              </a:lnSpc>
              <a:spcBef>
                <a:spcPts val="425"/>
              </a:spcBef>
              <a:spcAft>
                <a:spcPts val="0"/>
              </a:spcAft>
              <a:buClr>
                <a:srgbClr val="757575"/>
              </a:buClr>
              <a:buSzPts val="1700"/>
              <a:buNone/>
              <a:defRPr sz="1700">
                <a:solidFill>
                  <a:srgbClr val="757575"/>
                </a:solidFill>
              </a:defRPr>
            </a:lvl2pPr>
            <a:lvl3pPr indent="-228600" lvl="2" marL="1371600" algn="l">
              <a:lnSpc>
                <a:spcPct val="90000"/>
              </a:lnSpc>
              <a:spcBef>
                <a:spcPts val="425"/>
              </a:spcBef>
              <a:spcAft>
                <a:spcPts val="0"/>
              </a:spcAft>
              <a:buClr>
                <a:srgbClr val="757575"/>
              </a:buClr>
              <a:buSzPts val="1530"/>
              <a:buNone/>
              <a:defRPr sz="1530">
                <a:solidFill>
                  <a:srgbClr val="757575"/>
                </a:solidFill>
              </a:defRPr>
            </a:lvl3pPr>
            <a:lvl4pPr indent="-228600" lvl="3" marL="1828800" algn="l">
              <a:lnSpc>
                <a:spcPct val="90000"/>
              </a:lnSpc>
              <a:spcBef>
                <a:spcPts val="425"/>
              </a:spcBef>
              <a:spcAft>
                <a:spcPts val="0"/>
              </a:spcAft>
              <a:buClr>
                <a:srgbClr val="757575"/>
              </a:buClr>
              <a:buSzPts val="1360"/>
              <a:buNone/>
              <a:defRPr sz="1360">
                <a:solidFill>
                  <a:srgbClr val="757575"/>
                </a:solidFill>
              </a:defRPr>
            </a:lvl4pPr>
            <a:lvl5pPr indent="-228600" lvl="4" marL="2286000" algn="l">
              <a:lnSpc>
                <a:spcPct val="90000"/>
              </a:lnSpc>
              <a:spcBef>
                <a:spcPts val="425"/>
              </a:spcBef>
              <a:spcAft>
                <a:spcPts val="0"/>
              </a:spcAft>
              <a:buClr>
                <a:srgbClr val="757575"/>
              </a:buClr>
              <a:buSzPts val="1360"/>
              <a:buNone/>
              <a:defRPr sz="1360">
                <a:solidFill>
                  <a:srgbClr val="757575"/>
                </a:solidFill>
              </a:defRPr>
            </a:lvl5pPr>
            <a:lvl6pPr indent="-228600" lvl="5" marL="2743200" algn="l">
              <a:lnSpc>
                <a:spcPct val="90000"/>
              </a:lnSpc>
              <a:spcBef>
                <a:spcPts val="425"/>
              </a:spcBef>
              <a:spcAft>
                <a:spcPts val="0"/>
              </a:spcAft>
              <a:buClr>
                <a:srgbClr val="757575"/>
              </a:buClr>
              <a:buSzPts val="1360"/>
              <a:buNone/>
              <a:defRPr sz="1360">
                <a:solidFill>
                  <a:srgbClr val="757575"/>
                </a:solidFill>
              </a:defRPr>
            </a:lvl6pPr>
            <a:lvl7pPr indent="-228600" lvl="6" marL="3200400" algn="l">
              <a:lnSpc>
                <a:spcPct val="90000"/>
              </a:lnSpc>
              <a:spcBef>
                <a:spcPts val="425"/>
              </a:spcBef>
              <a:spcAft>
                <a:spcPts val="0"/>
              </a:spcAft>
              <a:buClr>
                <a:srgbClr val="757575"/>
              </a:buClr>
              <a:buSzPts val="1360"/>
              <a:buNone/>
              <a:defRPr sz="1360">
                <a:solidFill>
                  <a:srgbClr val="757575"/>
                </a:solidFill>
              </a:defRPr>
            </a:lvl7pPr>
            <a:lvl8pPr indent="-228600" lvl="7" marL="3657600" algn="l">
              <a:lnSpc>
                <a:spcPct val="90000"/>
              </a:lnSpc>
              <a:spcBef>
                <a:spcPts val="425"/>
              </a:spcBef>
              <a:spcAft>
                <a:spcPts val="0"/>
              </a:spcAft>
              <a:buClr>
                <a:srgbClr val="757575"/>
              </a:buClr>
              <a:buSzPts val="1360"/>
              <a:buNone/>
              <a:defRPr sz="1360">
                <a:solidFill>
                  <a:srgbClr val="757575"/>
                </a:solidFill>
              </a:defRPr>
            </a:lvl8pPr>
            <a:lvl9pPr indent="-228600" lvl="8" marL="4114800" algn="l">
              <a:lnSpc>
                <a:spcPct val="90000"/>
              </a:lnSpc>
              <a:spcBef>
                <a:spcPts val="425"/>
              </a:spcBef>
              <a:spcAft>
                <a:spcPts val="0"/>
              </a:spcAft>
              <a:buClr>
                <a:srgbClr val="757575"/>
              </a:buClr>
              <a:buSzPts val="1360"/>
              <a:buNone/>
              <a:defRPr sz="1360">
                <a:solidFill>
                  <a:srgbClr val="757575"/>
                </a:solidFill>
              </a:defRPr>
            </a:lvl9pPr>
          </a:lstStyle>
          <a:p/>
        </p:txBody>
      </p:sp>
      <p:sp>
        <p:nvSpPr>
          <p:cNvPr id="26" name="Google Shape;26;p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2" name="Google Shape;32;p5"/>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3" name="Google Shape;33;p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39" name="Google Shape;39;p6"/>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0" name="Google Shape;40;p6"/>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1" name="Google Shape;41;p6"/>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2" name="Google Shape;42;p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Pla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norm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57" name="Google Shape;57;p9"/>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58" name="Google Shape;58;p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Play"/>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304282" y="1448226"/>
            <a:ext cx="3934778" cy="7147983"/>
          </a:xfrm>
          <a:prstGeom prst="rect">
            <a:avLst/>
          </a:prstGeom>
          <a:noFill/>
          <a:ln>
            <a:noFill/>
          </a:ln>
        </p:spPr>
      </p:sp>
      <p:sp>
        <p:nvSpPr>
          <p:cNvPr id="64" name="Google Shape;64;p10"/>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5" name="Google Shape;65;p1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740"/>
              <a:buFont typeface="Play"/>
              <a:buNone/>
              <a:defRPr b="0" i="0" sz="374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Arial"/>
                <a:ea typeface="Arial"/>
                <a:cs typeface="Arial"/>
                <a:sym typeface="Arial"/>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Arial"/>
                <a:ea typeface="Arial"/>
                <a:cs typeface="Arial"/>
                <a:sym typeface="Arial"/>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2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2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757575"/>
                </a:solidFill>
                <a:latin typeface="Arial"/>
                <a:ea typeface="Arial"/>
                <a:cs typeface="Arial"/>
                <a:sym typeface="Arial"/>
              </a:defRPr>
            </a:lvl1pPr>
            <a:lvl2pPr indent="0" lvl="1" marL="0" marR="0" rtl="0" algn="r">
              <a:spcBef>
                <a:spcPts val="0"/>
              </a:spcBef>
              <a:buNone/>
              <a:defRPr b="0" i="0" sz="1020" u="none" cap="none" strike="noStrike">
                <a:solidFill>
                  <a:srgbClr val="757575"/>
                </a:solidFill>
                <a:latin typeface="Arial"/>
                <a:ea typeface="Arial"/>
                <a:cs typeface="Arial"/>
                <a:sym typeface="Arial"/>
              </a:defRPr>
            </a:lvl2pPr>
            <a:lvl3pPr indent="0" lvl="2" marL="0" marR="0" rtl="0" algn="r">
              <a:spcBef>
                <a:spcPts val="0"/>
              </a:spcBef>
              <a:buNone/>
              <a:defRPr b="0" i="0" sz="1020" u="none" cap="none" strike="noStrike">
                <a:solidFill>
                  <a:srgbClr val="757575"/>
                </a:solidFill>
                <a:latin typeface="Arial"/>
                <a:ea typeface="Arial"/>
                <a:cs typeface="Arial"/>
                <a:sym typeface="Arial"/>
              </a:defRPr>
            </a:lvl3pPr>
            <a:lvl4pPr indent="0" lvl="3" marL="0" marR="0" rtl="0" algn="r">
              <a:spcBef>
                <a:spcPts val="0"/>
              </a:spcBef>
              <a:buNone/>
              <a:defRPr b="0" i="0" sz="1020" u="none" cap="none" strike="noStrike">
                <a:solidFill>
                  <a:srgbClr val="757575"/>
                </a:solidFill>
                <a:latin typeface="Arial"/>
                <a:ea typeface="Arial"/>
                <a:cs typeface="Arial"/>
                <a:sym typeface="Arial"/>
              </a:defRPr>
            </a:lvl4pPr>
            <a:lvl5pPr indent="0" lvl="4" marL="0" marR="0" rtl="0" algn="r">
              <a:spcBef>
                <a:spcPts val="0"/>
              </a:spcBef>
              <a:buNone/>
              <a:defRPr b="0" i="0" sz="1020" u="none" cap="none" strike="noStrike">
                <a:solidFill>
                  <a:srgbClr val="757575"/>
                </a:solidFill>
                <a:latin typeface="Arial"/>
                <a:ea typeface="Arial"/>
                <a:cs typeface="Arial"/>
                <a:sym typeface="Arial"/>
              </a:defRPr>
            </a:lvl5pPr>
            <a:lvl6pPr indent="0" lvl="5" marL="0" marR="0" rtl="0" algn="r">
              <a:spcBef>
                <a:spcPts val="0"/>
              </a:spcBef>
              <a:buNone/>
              <a:defRPr b="0" i="0" sz="1020" u="none" cap="none" strike="noStrike">
                <a:solidFill>
                  <a:srgbClr val="757575"/>
                </a:solidFill>
                <a:latin typeface="Arial"/>
                <a:ea typeface="Arial"/>
                <a:cs typeface="Arial"/>
                <a:sym typeface="Arial"/>
              </a:defRPr>
            </a:lvl6pPr>
            <a:lvl7pPr indent="0" lvl="6" marL="0" marR="0" rtl="0" algn="r">
              <a:spcBef>
                <a:spcPts val="0"/>
              </a:spcBef>
              <a:buNone/>
              <a:defRPr b="0" i="0" sz="1020" u="none" cap="none" strike="noStrike">
                <a:solidFill>
                  <a:srgbClr val="757575"/>
                </a:solidFill>
                <a:latin typeface="Arial"/>
                <a:ea typeface="Arial"/>
                <a:cs typeface="Arial"/>
                <a:sym typeface="Arial"/>
              </a:defRPr>
            </a:lvl7pPr>
            <a:lvl8pPr indent="0" lvl="7" marL="0" marR="0" rtl="0" algn="r">
              <a:spcBef>
                <a:spcPts val="0"/>
              </a:spcBef>
              <a:buNone/>
              <a:defRPr b="0" i="0" sz="1020" u="none" cap="none" strike="noStrike">
                <a:solidFill>
                  <a:srgbClr val="757575"/>
                </a:solidFill>
                <a:latin typeface="Arial"/>
                <a:ea typeface="Arial"/>
                <a:cs typeface="Arial"/>
                <a:sym typeface="Arial"/>
              </a:defRPr>
            </a:lvl8pPr>
            <a:lvl9pPr indent="0" lvl="8" marL="0" marR="0" rtl="0" algn="r">
              <a:spcBef>
                <a:spcPts val="0"/>
              </a:spcBef>
              <a:buNone/>
              <a:defRPr b="0" i="0" sz="10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cxnSp>
        <p:nvCxnSpPr>
          <p:cNvPr id="84" name="Google Shape;84;p13"/>
          <p:cNvCxnSpPr/>
          <p:nvPr/>
        </p:nvCxnSpPr>
        <p:spPr>
          <a:xfrm>
            <a:off x="52767" y="8756558"/>
            <a:ext cx="4985157" cy="0"/>
          </a:xfrm>
          <a:prstGeom prst="straightConnector1">
            <a:avLst/>
          </a:prstGeom>
          <a:noFill/>
          <a:ln cap="flat" cmpd="sng" w="19050">
            <a:solidFill>
              <a:srgbClr val="81C341"/>
            </a:solidFill>
            <a:prstDash val="solid"/>
            <a:miter lim="800000"/>
            <a:headEnd len="sm" w="sm" type="none"/>
            <a:tailEnd len="sm" w="sm" type="none"/>
          </a:ln>
        </p:spPr>
      </p:cxnSp>
      <p:pic>
        <p:nvPicPr>
          <p:cNvPr descr="A person and child in a grocery store&#10;&#10;Description automatically generated" id="85" name="Google Shape;85;p13"/>
          <p:cNvPicPr preferRelativeResize="0"/>
          <p:nvPr/>
        </p:nvPicPr>
        <p:blipFill rotWithShape="1">
          <a:blip r:embed="rId3">
            <a:alphaModFix/>
          </a:blip>
          <a:srcRect b="0" l="0" r="29981" t="5233"/>
          <a:stretch/>
        </p:blipFill>
        <p:spPr>
          <a:xfrm>
            <a:off x="3186954" y="-1"/>
            <a:ext cx="4581181" cy="4135611"/>
          </a:xfrm>
          <a:prstGeom prst="rect">
            <a:avLst/>
          </a:prstGeom>
          <a:noFill/>
          <a:ln>
            <a:noFill/>
          </a:ln>
        </p:spPr>
      </p:pic>
      <p:sp>
        <p:nvSpPr>
          <p:cNvPr id="86" name="Google Shape;86;p13"/>
          <p:cNvSpPr/>
          <p:nvPr/>
        </p:nvSpPr>
        <p:spPr>
          <a:xfrm>
            <a:off x="0" y="-1"/>
            <a:ext cx="7435379" cy="3348921"/>
          </a:xfrm>
          <a:prstGeom prst="rect">
            <a:avLst/>
          </a:prstGeom>
          <a:gradFill>
            <a:gsLst>
              <a:gs pos="0">
                <a:srgbClr val="EFF7FC">
                  <a:alpha val="0"/>
                </a:srgbClr>
              </a:gs>
              <a:gs pos="48621">
                <a:srgbClr val="83B39C"/>
              </a:gs>
              <a:gs pos="64227">
                <a:srgbClr val="609D7D"/>
              </a:gs>
              <a:gs pos="84400">
                <a:srgbClr val="338155"/>
              </a:gs>
              <a:gs pos="100000">
                <a:srgbClr val="106B36"/>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 name="Google Shape;87;p13"/>
          <p:cNvSpPr/>
          <p:nvPr/>
        </p:nvSpPr>
        <p:spPr>
          <a:xfrm>
            <a:off x="0" y="2475582"/>
            <a:ext cx="5274889" cy="58957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13"/>
          <p:cNvSpPr txBox="1"/>
          <p:nvPr>
            <p:ph type="ctrTitle"/>
          </p:nvPr>
        </p:nvSpPr>
        <p:spPr>
          <a:xfrm>
            <a:off x="164175" y="980324"/>
            <a:ext cx="6640077" cy="135100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Open Sans"/>
              <a:buNone/>
            </a:pPr>
            <a:r>
              <a:rPr b="1" i="0" lang="en-US" sz="1800" u="none" strike="noStrike">
                <a:solidFill>
                  <a:srgbClr val="FFFFFF"/>
                </a:solidFill>
                <a:latin typeface="Open Sans"/>
                <a:ea typeface="Open Sans"/>
                <a:cs typeface="Open Sans"/>
                <a:sym typeface="Open Sans"/>
              </a:rPr>
              <a:t>Need a little help feeding your kids when </a:t>
            </a:r>
            <a:br>
              <a:rPr b="1" i="0" lang="en-US" sz="1800" u="none" strike="noStrike">
                <a:solidFill>
                  <a:srgbClr val="FFFFFF"/>
                </a:solidFill>
                <a:latin typeface="Open Sans"/>
                <a:ea typeface="Open Sans"/>
                <a:cs typeface="Open Sans"/>
                <a:sym typeface="Open Sans"/>
              </a:rPr>
            </a:br>
            <a:r>
              <a:rPr b="1" i="0" lang="en-US" sz="1800" u="none" strike="noStrike">
                <a:solidFill>
                  <a:srgbClr val="FFFFFF"/>
                </a:solidFill>
                <a:latin typeface="Open Sans"/>
                <a:ea typeface="Open Sans"/>
                <a:cs typeface="Open Sans"/>
                <a:sym typeface="Open Sans"/>
              </a:rPr>
              <a:t>school is out for summer? </a:t>
            </a:r>
            <a:br>
              <a:rPr b="1" i="0" lang="en-US" sz="1800" u="none" strike="noStrike">
                <a:solidFill>
                  <a:srgbClr val="FFFFFF"/>
                </a:solidFill>
                <a:latin typeface="Open Sans"/>
                <a:ea typeface="Open Sans"/>
                <a:cs typeface="Open Sans"/>
                <a:sym typeface="Open Sans"/>
              </a:rPr>
            </a:br>
            <a:br>
              <a:rPr b="1" i="0" lang="en-US" sz="1300" u="none" strike="noStrike">
                <a:solidFill>
                  <a:srgbClr val="FFFFFF"/>
                </a:solidFill>
                <a:latin typeface="Open Sans"/>
                <a:ea typeface="Open Sans"/>
                <a:cs typeface="Open Sans"/>
                <a:sym typeface="Open Sans"/>
              </a:rPr>
            </a:br>
            <a:r>
              <a:rPr b="1" i="0" lang="en-US" sz="2600" u="none" strike="noStrike">
                <a:solidFill>
                  <a:srgbClr val="FFFFFF"/>
                </a:solidFill>
                <a:latin typeface="Open Sans ExtraBold"/>
                <a:ea typeface="Open Sans ExtraBold"/>
                <a:cs typeface="Open Sans ExtraBold"/>
                <a:sym typeface="Open Sans ExtraBold"/>
              </a:rPr>
              <a:t>Learn how the </a:t>
            </a:r>
            <a:r>
              <a:rPr b="1" lang="en-US" sz="2600">
                <a:solidFill>
                  <a:srgbClr val="FFFFFF"/>
                </a:solidFill>
                <a:latin typeface="Open Sans ExtraBold"/>
                <a:ea typeface="Open Sans ExtraBold"/>
                <a:cs typeface="Open Sans ExtraBold"/>
                <a:sym typeface="Open Sans ExtraBold"/>
              </a:rPr>
              <a:t>Summer EBT</a:t>
            </a:r>
            <a:r>
              <a:rPr b="1" i="0" lang="en-US" sz="2600" u="none" strike="noStrike">
                <a:solidFill>
                  <a:srgbClr val="FFFFFF"/>
                </a:solidFill>
                <a:latin typeface="Open Sans ExtraBold"/>
                <a:ea typeface="Open Sans ExtraBold"/>
                <a:cs typeface="Open Sans ExtraBold"/>
                <a:sym typeface="Open Sans ExtraBold"/>
              </a:rPr>
              <a:t> </a:t>
            </a:r>
            <a:br>
              <a:rPr b="1" i="0" lang="en-US" sz="2600" u="none" strike="noStrike">
                <a:solidFill>
                  <a:srgbClr val="FFFFFF"/>
                </a:solidFill>
                <a:latin typeface="Open Sans ExtraBold"/>
                <a:ea typeface="Open Sans ExtraBold"/>
                <a:cs typeface="Open Sans ExtraBold"/>
                <a:sym typeface="Open Sans ExtraBold"/>
              </a:rPr>
            </a:br>
            <a:r>
              <a:rPr b="1" i="0" lang="en-US" sz="2600" u="none" strike="noStrike">
                <a:solidFill>
                  <a:srgbClr val="FFFFFF"/>
                </a:solidFill>
                <a:latin typeface="Open Sans ExtraBold"/>
                <a:ea typeface="Open Sans ExtraBold"/>
                <a:cs typeface="Open Sans ExtraBold"/>
                <a:sym typeface="Open Sans ExtraBold"/>
              </a:rPr>
              <a:t>Program can help you! </a:t>
            </a:r>
            <a:endParaRPr sz="2600">
              <a:solidFill>
                <a:schemeClr val="lt1"/>
              </a:solidFill>
            </a:endParaRPr>
          </a:p>
        </p:txBody>
      </p:sp>
      <p:sp>
        <p:nvSpPr>
          <p:cNvPr id="89" name="Google Shape;89;p13"/>
          <p:cNvSpPr txBox="1"/>
          <p:nvPr/>
        </p:nvSpPr>
        <p:spPr>
          <a:xfrm>
            <a:off x="98184" y="2779484"/>
            <a:ext cx="5078519"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200" u="none" cap="none" strike="noStrike">
                <a:solidFill>
                  <a:srgbClr val="56575A"/>
                </a:solidFill>
                <a:latin typeface="Open Sans"/>
                <a:ea typeface="Open Sans"/>
                <a:cs typeface="Open Sans"/>
                <a:sym typeface="Open Sans"/>
              </a:rPr>
              <a:t>Summer EBT is a federal program to help families buy food for their school-aged children during the summer. Families will receive $120 for each eligible child to buy groceries during the summer. Children who receive</a:t>
            </a:r>
            <a:r>
              <a:rPr b="1" i="0" lang="en-US" sz="1200" u="none" cap="none" strike="noStrike">
                <a:solidFill>
                  <a:srgbClr val="56575A"/>
                </a:solidFill>
                <a:latin typeface="Open Sans"/>
                <a:ea typeface="Open Sans"/>
                <a:cs typeface="Open Sans"/>
                <a:sym typeface="Open Sans"/>
              </a:rPr>
              <a:t> </a:t>
            </a:r>
            <a:r>
              <a:rPr b="0" i="0" lang="en-US" sz="1200" u="none" cap="none" strike="noStrike">
                <a:solidFill>
                  <a:srgbClr val="56575A"/>
                </a:solidFill>
                <a:latin typeface="Open Sans"/>
                <a:ea typeface="Open Sans"/>
                <a:cs typeface="Open Sans"/>
                <a:sym typeface="Open Sans"/>
              </a:rPr>
              <a:t>Summer EBT benefits can still participate in other summer meal programs. Receiving benefits</a:t>
            </a:r>
            <a:r>
              <a:rPr b="1" i="0" lang="en-US" sz="1200" u="none" cap="none" strike="noStrike">
                <a:solidFill>
                  <a:srgbClr val="56575A"/>
                </a:solidFill>
                <a:latin typeface="Open Sans"/>
                <a:ea typeface="Open Sans"/>
                <a:cs typeface="Open Sans"/>
                <a:sym typeface="Open Sans"/>
              </a:rPr>
              <a:t> </a:t>
            </a:r>
            <a:r>
              <a:rPr b="0" i="0" lang="en-US" sz="1200" u="none" cap="none" strike="noStrike">
                <a:solidFill>
                  <a:srgbClr val="56575A"/>
                </a:solidFill>
                <a:latin typeface="Open Sans"/>
                <a:ea typeface="Open Sans"/>
                <a:cs typeface="Open Sans"/>
                <a:sym typeface="Open Sans"/>
              </a:rPr>
              <a:t>will not affect children or families’ immigration status.</a:t>
            </a:r>
            <a:endParaRPr b="0" i="0" sz="1200" u="none" cap="none" strike="noStrike">
              <a:solidFill>
                <a:schemeClr val="dk1"/>
              </a:solidFill>
              <a:latin typeface="Arial"/>
              <a:ea typeface="Arial"/>
              <a:cs typeface="Arial"/>
              <a:sym typeface="Arial"/>
            </a:endParaRPr>
          </a:p>
        </p:txBody>
      </p:sp>
      <p:sp>
        <p:nvSpPr>
          <p:cNvPr id="90" name="Google Shape;90;p13"/>
          <p:cNvSpPr txBox="1"/>
          <p:nvPr/>
        </p:nvSpPr>
        <p:spPr>
          <a:xfrm>
            <a:off x="106996" y="4465215"/>
            <a:ext cx="5048207" cy="351359"/>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106B36"/>
              </a:buClr>
              <a:buSzPts val="2040"/>
              <a:buFont typeface="Arial"/>
              <a:buNone/>
            </a:pPr>
            <a:r>
              <a:rPr b="1" i="0" lang="en-US" sz="2040" u="none" cap="none" strike="noStrike">
                <a:solidFill>
                  <a:srgbClr val="106B36"/>
                </a:solidFill>
                <a:latin typeface="Arial"/>
                <a:ea typeface="Arial"/>
                <a:cs typeface="Arial"/>
                <a:sym typeface="Arial"/>
              </a:rPr>
              <a:t>How does Summer EBT  work?</a:t>
            </a:r>
            <a:endParaRPr/>
          </a:p>
        </p:txBody>
      </p:sp>
      <p:cxnSp>
        <p:nvCxnSpPr>
          <p:cNvPr id="91" name="Google Shape;91;p13"/>
          <p:cNvCxnSpPr/>
          <p:nvPr/>
        </p:nvCxnSpPr>
        <p:spPr>
          <a:xfrm>
            <a:off x="164175" y="4204643"/>
            <a:ext cx="4844429" cy="0"/>
          </a:xfrm>
          <a:prstGeom prst="straightConnector1">
            <a:avLst/>
          </a:prstGeom>
          <a:noFill/>
          <a:ln cap="flat" cmpd="sng" w="19050">
            <a:solidFill>
              <a:srgbClr val="81C341"/>
            </a:solidFill>
            <a:prstDash val="solid"/>
            <a:miter lim="800000"/>
            <a:headEnd len="sm" w="sm" type="none"/>
            <a:tailEnd len="sm" w="sm" type="none"/>
          </a:ln>
        </p:spPr>
      </p:cxnSp>
      <p:cxnSp>
        <p:nvCxnSpPr>
          <p:cNvPr id="92" name="Google Shape;92;p13"/>
          <p:cNvCxnSpPr/>
          <p:nvPr/>
        </p:nvCxnSpPr>
        <p:spPr>
          <a:xfrm>
            <a:off x="164175" y="6281085"/>
            <a:ext cx="4815109" cy="0"/>
          </a:xfrm>
          <a:prstGeom prst="straightConnector1">
            <a:avLst/>
          </a:prstGeom>
          <a:noFill/>
          <a:ln cap="flat" cmpd="sng" w="19050">
            <a:solidFill>
              <a:srgbClr val="81C341"/>
            </a:solidFill>
            <a:prstDash val="solid"/>
            <a:miter lim="800000"/>
            <a:headEnd len="sm" w="sm" type="none"/>
            <a:tailEnd len="sm" w="sm" type="none"/>
          </a:ln>
        </p:spPr>
      </p:cxnSp>
      <p:sp>
        <p:nvSpPr>
          <p:cNvPr id="93" name="Google Shape;93;p13"/>
          <p:cNvSpPr txBox="1"/>
          <p:nvPr/>
        </p:nvSpPr>
        <p:spPr>
          <a:xfrm>
            <a:off x="193494" y="8916601"/>
            <a:ext cx="511491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rgbClr val="56575A"/>
                </a:solidFill>
                <a:latin typeface="Open Sans SemiBold"/>
                <a:ea typeface="Open Sans SemiBold"/>
                <a:cs typeface="Open Sans SemiBold"/>
                <a:sym typeface="Open Sans SemiBold"/>
              </a:rPr>
              <a:t>USDA is an equal opportunity provider, employer, and lender. For more information, </a:t>
            </a:r>
            <a:br>
              <a:rPr b="1" i="0" lang="en-US" sz="900" u="none" cap="none" strike="noStrike">
                <a:solidFill>
                  <a:srgbClr val="56575A"/>
                </a:solidFill>
                <a:latin typeface="Open Sans SemiBold"/>
                <a:ea typeface="Open Sans SemiBold"/>
                <a:cs typeface="Open Sans SemiBold"/>
                <a:sym typeface="Open Sans SemiBold"/>
              </a:rPr>
            </a:br>
            <a:r>
              <a:rPr b="1" i="0" lang="en-US" sz="900" u="none" cap="none" strike="noStrike">
                <a:solidFill>
                  <a:srgbClr val="56575A"/>
                </a:solidFill>
                <a:latin typeface="Open Sans SemiBold"/>
                <a:ea typeface="Open Sans SemiBold"/>
                <a:cs typeface="Open Sans SemiBold"/>
                <a:sym typeface="Open Sans SemiBold"/>
              </a:rPr>
              <a:t>visit: </a:t>
            </a:r>
            <a:r>
              <a:rPr b="1" i="0" lang="en-US" sz="900" u="none" cap="none" strike="noStrike">
                <a:solidFill>
                  <a:srgbClr val="3495CC"/>
                </a:solidFill>
                <a:latin typeface="Open Sans SemiBold"/>
                <a:ea typeface="Open Sans SemiBold"/>
                <a:cs typeface="Open Sans SemiBold"/>
                <a:sym typeface="Open Sans SemiBold"/>
              </a:rPr>
              <a:t>www.fns.usda.gov/summer </a:t>
            </a:r>
            <a:endParaRPr/>
          </a:p>
          <a:p>
            <a:pPr indent="0" lvl="0" marL="0" marR="0" rtl="0" algn="l">
              <a:spcBef>
                <a:spcPts val="0"/>
              </a:spcBef>
              <a:spcAft>
                <a:spcPts val="0"/>
              </a:spcAft>
              <a:buNone/>
            </a:pPr>
            <a:r>
              <a:t/>
            </a:r>
            <a:endParaRPr i="0" sz="900" u="none" strike="noStrike">
              <a:solidFill>
                <a:srgbClr val="3495CC"/>
              </a:solidFill>
              <a:latin typeface="Open Sans SemiBold"/>
              <a:ea typeface="Open Sans SemiBold"/>
              <a:cs typeface="Open Sans SemiBold"/>
              <a:sym typeface="Open Sans SemiBold"/>
            </a:endParaRPr>
          </a:p>
        </p:txBody>
      </p:sp>
      <p:sp>
        <p:nvSpPr>
          <p:cNvPr id="94" name="Google Shape;94;p13"/>
          <p:cNvSpPr/>
          <p:nvPr/>
        </p:nvSpPr>
        <p:spPr>
          <a:xfrm>
            <a:off x="5276336" y="4232311"/>
            <a:ext cx="2491800" cy="1972172"/>
          </a:xfrm>
          <a:prstGeom prst="rect">
            <a:avLst/>
          </a:prstGeom>
          <a:solidFill>
            <a:srgbClr val="F794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black background with white text&#10;&#10;Description automatically generated" id="95" name="Google Shape;95;p13"/>
          <p:cNvPicPr preferRelativeResize="0"/>
          <p:nvPr/>
        </p:nvPicPr>
        <p:blipFill rotWithShape="1">
          <a:blip r:embed="rId4">
            <a:alphaModFix/>
          </a:blip>
          <a:srcRect b="0" l="0" r="0" t="0"/>
          <a:stretch/>
        </p:blipFill>
        <p:spPr>
          <a:xfrm>
            <a:off x="275236" y="249845"/>
            <a:ext cx="2395733" cy="316993"/>
          </a:xfrm>
          <a:prstGeom prst="rect">
            <a:avLst/>
          </a:prstGeom>
          <a:noFill/>
          <a:ln>
            <a:noFill/>
          </a:ln>
        </p:spPr>
      </p:pic>
      <p:pic>
        <p:nvPicPr>
          <p:cNvPr descr="A logo with a sun and spoon and fork&#10;&#10;Description automatically generated" id="96" name="Google Shape;96;p13"/>
          <p:cNvPicPr preferRelativeResize="0"/>
          <p:nvPr/>
        </p:nvPicPr>
        <p:blipFill rotWithShape="1">
          <a:blip r:embed="rId5">
            <a:alphaModFix/>
          </a:blip>
          <a:srcRect b="0" l="0" r="0" t="0"/>
          <a:stretch/>
        </p:blipFill>
        <p:spPr>
          <a:xfrm>
            <a:off x="5274889" y="8284663"/>
            <a:ext cx="2377260" cy="1682063"/>
          </a:xfrm>
          <a:prstGeom prst="rect">
            <a:avLst/>
          </a:prstGeom>
          <a:noFill/>
          <a:ln>
            <a:noFill/>
          </a:ln>
        </p:spPr>
      </p:pic>
      <p:sp>
        <p:nvSpPr>
          <p:cNvPr id="97" name="Google Shape;97;p13"/>
          <p:cNvSpPr txBox="1"/>
          <p:nvPr/>
        </p:nvSpPr>
        <p:spPr>
          <a:xfrm>
            <a:off x="113077" y="4827053"/>
            <a:ext cx="5078519"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200" u="none" strike="noStrike">
                <a:solidFill>
                  <a:srgbClr val="56575A"/>
                </a:solidFill>
                <a:latin typeface="Open Sans"/>
                <a:ea typeface="Open Sans"/>
                <a:cs typeface="Open Sans"/>
                <a:sym typeface="Open Sans"/>
              </a:rPr>
              <a:t>In </a:t>
            </a:r>
            <a:r>
              <a:rPr lang="en-US" sz="1200">
                <a:solidFill>
                  <a:srgbClr val="56575A"/>
                </a:solidFill>
                <a:latin typeface="Open Sans"/>
                <a:ea typeface="Open Sans"/>
                <a:cs typeface="Open Sans"/>
                <a:sym typeface="Open Sans"/>
              </a:rPr>
              <a:t>New Jersey,</a:t>
            </a:r>
            <a:r>
              <a:rPr i="0" lang="en-US" sz="1200" u="none" strike="noStrike">
                <a:solidFill>
                  <a:srgbClr val="56575A"/>
                </a:solidFill>
                <a:latin typeface="Open Sans"/>
                <a:ea typeface="Open Sans"/>
                <a:cs typeface="Open Sans"/>
                <a:sym typeface="Open Sans"/>
              </a:rPr>
              <a:t> Summer EBT</a:t>
            </a:r>
            <a:r>
              <a:rPr lang="en-US" sz="1200">
                <a:solidFill>
                  <a:srgbClr val="56575A"/>
                </a:solidFill>
                <a:latin typeface="Open Sans"/>
                <a:ea typeface="Open Sans"/>
                <a:cs typeface="Open Sans"/>
                <a:sym typeface="Open Sans"/>
              </a:rPr>
              <a:t> benefits</a:t>
            </a:r>
            <a:r>
              <a:rPr i="0" lang="en-US" sz="1200" u="none" strike="noStrike">
                <a:solidFill>
                  <a:srgbClr val="56575A"/>
                </a:solidFill>
                <a:latin typeface="Open Sans"/>
                <a:ea typeface="Open Sans"/>
                <a:cs typeface="Open Sans"/>
                <a:sym typeface="Open Sans"/>
              </a:rPr>
              <a:t> </a:t>
            </a:r>
            <a:r>
              <a:rPr b="0" i="0" lang="en-US" sz="1200" u="none" strike="noStrike">
                <a:solidFill>
                  <a:srgbClr val="56575A"/>
                </a:solidFill>
                <a:latin typeface="Open Sans"/>
                <a:ea typeface="Open Sans"/>
                <a:cs typeface="Open Sans"/>
                <a:sym typeface="Open Sans"/>
              </a:rPr>
              <a:t>will </a:t>
            </a:r>
            <a:r>
              <a:rPr i="0" lang="en-US" sz="1200" u="none" strike="noStrike">
                <a:solidFill>
                  <a:srgbClr val="56575A"/>
                </a:solidFill>
                <a:latin typeface="Open Sans"/>
                <a:ea typeface="Open Sans"/>
                <a:cs typeface="Open Sans"/>
                <a:sym typeface="Open Sans"/>
              </a:rPr>
              <a:t>be loaded onto an EBT card and mailed to your home</a:t>
            </a:r>
            <a:r>
              <a:rPr b="0" i="0" lang="en-US" sz="1200" u="none" strike="noStrike">
                <a:solidFill>
                  <a:srgbClr val="56575A"/>
                </a:solidFill>
                <a:latin typeface="Open Sans"/>
                <a:ea typeface="Open Sans"/>
                <a:cs typeface="Open Sans"/>
                <a:sym typeface="Open Sans"/>
              </a:rPr>
              <a:t>. If eligible, you can use</a:t>
            </a:r>
            <a:r>
              <a:rPr i="0" lang="en-US" sz="1200" u="none" strike="noStrike">
                <a:solidFill>
                  <a:srgbClr val="56575A"/>
                </a:solidFill>
                <a:latin typeface="Open Sans"/>
                <a:ea typeface="Open Sans"/>
                <a:cs typeface="Open Sans"/>
                <a:sym typeface="Open Sans"/>
              </a:rPr>
              <a:t> the </a:t>
            </a:r>
            <a:r>
              <a:rPr b="0" i="0" lang="en-US" sz="1200" u="none" strike="noStrike">
                <a:solidFill>
                  <a:srgbClr val="56575A"/>
                </a:solidFill>
                <a:latin typeface="Open Sans"/>
                <a:ea typeface="Open Sans"/>
                <a:cs typeface="Open Sans"/>
                <a:sym typeface="Open Sans"/>
              </a:rPr>
              <a:t>benefits to buy food like fruits, vegetables, meat, whole grains, and </a:t>
            </a:r>
            <a:r>
              <a:rPr i="0" lang="en-US" sz="1200" u="none" strike="noStrike">
                <a:solidFill>
                  <a:srgbClr val="56575A"/>
                </a:solidFill>
                <a:latin typeface="Open Sans"/>
                <a:ea typeface="Open Sans"/>
                <a:cs typeface="Open Sans"/>
                <a:sym typeface="Open Sans"/>
              </a:rPr>
              <a:t>dairy at grocery stores, farmers markets, and other places that accept WIC or SNAP </a:t>
            </a:r>
            <a:r>
              <a:rPr b="0" i="0" lang="en-US" sz="1200" u="none" strike="noStrike">
                <a:solidFill>
                  <a:srgbClr val="56575A"/>
                </a:solidFill>
                <a:latin typeface="Open Sans"/>
                <a:ea typeface="Open Sans"/>
                <a:cs typeface="Open Sans"/>
                <a:sym typeface="Open Sans"/>
              </a:rPr>
              <a:t>EBT benefits</a:t>
            </a:r>
            <a:r>
              <a:rPr i="0" lang="en-US" sz="1200" u="none" strike="noStrike">
                <a:solidFill>
                  <a:srgbClr val="56575A"/>
                </a:solidFill>
                <a:latin typeface="Open Sans"/>
                <a:ea typeface="Open Sans"/>
                <a:cs typeface="Open Sans"/>
                <a:sym typeface="Open Sans"/>
              </a:rPr>
              <a:t>. Summer EBT is a convenient way for you to help your children thrive. </a:t>
            </a:r>
            <a:endParaRPr sz="1200">
              <a:solidFill>
                <a:schemeClr val="dk1"/>
              </a:solidFill>
              <a:latin typeface="Arial"/>
              <a:ea typeface="Arial"/>
              <a:cs typeface="Arial"/>
              <a:sym typeface="Arial"/>
            </a:endParaRPr>
          </a:p>
        </p:txBody>
      </p:sp>
      <p:sp>
        <p:nvSpPr>
          <p:cNvPr id="98" name="Google Shape;98;p13"/>
          <p:cNvSpPr txBox="1"/>
          <p:nvPr/>
        </p:nvSpPr>
        <p:spPr>
          <a:xfrm>
            <a:off x="98184" y="6396693"/>
            <a:ext cx="5017897" cy="4597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06B36"/>
              </a:buClr>
              <a:buSzPts val="2040"/>
              <a:buFont typeface="Arial"/>
              <a:buNone/>
            </a:pPr>
            <a:r>
              <a:rPr b="1" lang="en-US" sz="2040" u="none">
                <a:solidFill>
                  <a:srgbClr val="106B36"/>
                </a:solidFill>
                <a:latin typeface="Arial"/>
                <a:ea typeface="Arial"/>
                <a:cs typeface="Arial"/>
                <a:sym typeface="Arial"/>
              </a:rPr>
              <a:t>Is my child eligible for Summer EBT?</a:t>
            </a:r>
            <a:endParaRPr/>
          </a:p>
        </p:txBody>
      </p:sp>
      <p:sp>
        <p:nvSpPr>
          <p:cNvPr id="99" name="Google Shape;99;p13"/>
          <p:cNvSpPr txBox="1"/>
          <p:nvPr/>
        </p:nvSpPr>
        <p:spPr>
          <a:xfrm>
            <a:off x="137306" y="6801687"/>
            <a:ext cx="5017897" cy="184665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200" u="none" strike="noStrike">
                <a:solidFill>
                  <a:srgbClr val="56575A"/>
                </a:solidFill>
                <a:latin typeface="Open Sans"/>
                <a:ea typeface="Open Sans"/>
                <a:cs typeface="Open Sans"/>
                <a:sym typeface="Open Sans"/>
              </a:rPr>
              <a:t>Your child is eligible for </a:t>
            </a:r>
            <a:r>
              <a:rPr lang="en-US" sz="1200">
                <a:solidFill>
                  <a:srgbClr val="56575A"/>
                </a:solidFill>
                <a:latin typeface="Open Sans"/>
                <a:ea typeface="Open Sans"/>
                <a:cs typeface="Open Sans"/>
                <a:sym typeface="Open Sans"/>
              </a:rPr>
              <a:t>Summer EBT benefits</a:t>
            </a:r>
            <a:r>
              <a:rPr i="0" lang="en-US" sz="1200" u="none" strike="noStrike">
                <a:solidFill>
                  <a:srgbClr val="56575A"/>
                </a:solidFill>
                <a:latin typeface="Open Sans"/>
                <a:ea typeface="Open Sans"/>
                <a:cs typeface="Open Sans"/>
                <a:sym typeface="Open Sans"/>
              </a:rPr>
              <a:t> </a:t>
            </a:r>
            <a:r>
              <a:rPr b="0" i="0" lang="en-US" sz="1200" u="none" strike="noStrike">
                <a:solidFill>
                  <a:srgbClr val="56575A"/>
                </a:solidFill>
                <a:latin typeface="Open Sans"/>
                <a:ea typeface="Open Sans"/>
                <a:cs typeface="Open Sans"/>
                <a:sym typeface="Open Sans"/>
              </a:rPr>
              <a:t>if: </a:t>
            </a:r>
            <a:endParaRPr/>
          </a:p>
          <a:p>
            <a:pPr indent="0" lvl="0" marL="0" marR="0" rtl="0" algn="just">
              <a:spcBef>
                <a:spcPts val="0"/>
              </a:spcBef>
              <a:spcAft>
                <a:spcPts val="0"/>
              </a:spcAft>
              <a:buNone/>
            </a:pPr>
            <a:r>
              <a:t/>
            </a:r>
            <a:endParaRPr b="0" i="0" sz="1200" u="none" strike="noStrike">
              <a:solidFill>
                <a:srgbClr val="56575A"/>
              </a:solidFill>
              <a:latin typeface="Open Sans"/>
              <a:ea typeface="Open Sans"/>
              <a:cs typeface="Open Sans"/>
              <a:sym typeface="Open Sans"/>
            </a:endParaRPr>
          </a:p>
          <a:p>
            <a:pPr indent="-171450" lvl="0" marL="171450" marR="0" rtl="0" algn="just">
              <a:spcBef>
                <a:spcPts val="0"/>
              </a:spcBef>
              <a:spcAft>
                <a:spcPts val="0"/>
              </a:spcAft>
              <a:buClr>
                <a:srgbClr val="56575A"/>
              </a:buClr>
              <a:buSzPts val="1200"/>
              <a:buFont typeface="Arial"/>
              <a:buChar char="•"/>
            </a:pPr>
            <a:r>
              <a:rPr b="0" i="0" lang="en-US" sz="1200" u="none" strike="noStrike">
                <a:solidFill>
                  <a:srgbClr val="56575A"/>
                </a:solidFill>
                <a:latin typeface="Open Sans"/>
                <a:ea typeface="Open Sans"/>
                <a:cs typeface="Open Sans"/>
                <a:sym typeface="Open Sans"/>
              </a:rPr>
              <a:t>Your household already </a:t>
            </a:r>
            <a:r>
              <a:rPr lang="en-US" sz="1200">
                <a:solidFill>
                  <a:srgbClr val="56575A"/>
                </a:solidFill>
                <a:latin typeface="Open Sans"/>
                <a:ea typeface="Open Sans"/>
                <a:cs typeface="Open Sans"/>
                <a:sym typeface="Open Sans"/>
              </a:rPr>
              <a:t>receives</a:t>
            </a:r>
            <a:r>
              <a:rPr b="0" i="0" lang="en-US" sz="1200" u="none" strike="noStrike">
                <a:solidFill>
                  <a:srgbClr val="56575A"/>
                </a:solidFill>
                <a:latin typeface="Open Sans"/>
                <a:ea typeface="Open Sans"/>
                <a:cs typeface="Open Sans"/>
                <a:sym typeface="Open Sans"/>
              </a:rPr>
              <a:t> </a:t>
            </a:r>
            <a:r>
              <a:rPr i="0" lang="en-US" sz="1200" u="none" strike="noStrike">
                <a:solidFill>
                  <a:srgbClr val="56575A"/>
                </a:solidFill>
                <a:latin typeface="Open Sans"/>
                <a:ea typeface="Open Sans"/>
                <a:cs typeface="Open Sans"/>
                <a:sym typeface="Open Sans"/>
              </a:rPr>
              <a:t>SNAP, TANF, </a:t>
            </a:r>
            <a:r>
              <a:rPr lang="en-US" sz="1200">
                <a:solidFill>
                  <a:srgbClr val="56575A"/>
                </a:solidFill>
                <a:latin typeface="Open Sans"/>
                <a:ea typeface="Open Sans"/>
                <a:cs typeface="Open Sans"/>
                <a:sym typeface="Open Sans"/>
              </a:rPr>
              <a:t>Foster Care, or income eligible Medicaid benefits</a:t>
            </a:r>
            <a:r>
              <a:rPr i="0" lang="en-US" sz="1200" u="none" strike="noStrike">
                <a:solidFill>
                  <a:srgbClr val="56575A"/>
                </a:solidFill>
                <a:latin typeface="Open Sans"/>
                <a:ea typeface="Open Sans"/>
                <a:cs typeface="Open Sans"/>
                <a:sym typeface="Open Sans"/>
              </a:rPr>
              <a:t>,</a:t>
            </a:r>
            <a:r>
              <a:rPr lang="en-US" sz="1200">
                <a:solidFill>
                  <a:srgbClr val="56575A"/>
                </a:solidFill>
                <a:latin typeface="Open Sans"/>
                <a:ea typeface="Open Sans"/>
                <a:cs typeface="Open Sans"/>
                <a:sym typeface="Open Sans"/>
              </a:rPr>
              <a:t> </a:t>
            </a:r>
            <a:endParaRPr b="0" i="1" sz="1200" u="none" strike="noStrike">
              <a:solidFill>
                <a:srgbClr val="56575A"/>
              </a:solidFill>
              <a:latin typeface="Open Sans"/>
              <a:ea typeface="Open Sans"/>
              <a:cs typeface="Open Sans"/>
              <a:sym typeface="Open Sans"/>
            </a:endParaRPr>
          </a:p>
          <a:p>
            <a:pPr indent="0" lvl="0" marL="0" marR="0" rtl="0" algn="just">
              <a:spcBef>
                <a:spcPts val="0"/>
              </a:spcBef>
              <a:spcAft>
                <a:spcPts val="0"/>
              </a:spcAft>
              <a:buNone/>
            </a:pPr>
            <a:r>
              <a:rPr i="1" lang="en-US" sz="1200">
                <a:solidFill>
                  <a:srgbClr val="56575A"/>
                </a:solidFill>
                <a:latin typeface="Open Sans"/>
                <a:ea typeface="Open Sans"/>
                <a:cs typeface="Open Sans"/>
                <a:sym typeface="Open Sans"/>
              </a:rPr>
              <a:t>					</a:t>
            </a:r>
            <a:r>
              <a:rPr b="0" i="1" lang="en-US" sz="1200" u="none" strike="noStrike">
                <a:solidFill>
                  <a:srgbClr val="56575A"/>
                </a:solidFill>
                <a:latin typeface="Open Sans"/>
                <a:ea typeface="Open Sans"/>
                <a:cs typeface="Open Sans"/>
                <a:sym typeface="Open Sans"/>
              </a:rPr>
              <a:t>OR </a:t>
            </a:r>
            <a:endParaRPr sz="1200">
              <a:solidFill>
                <a:srgbClr val="56575A"/>
              </a:solidFill>
              <a:latin typeface="Open Sans"/>
              <a:ea typeface="Open Sans"/>
              <a:cs typeface="Open Sans"/>
              <a:sym typeface="Open Sans"/>
            </a:endParaRPr>
          </a:p>
          <a:p>
            <a:pPr indent="0" lvl="0" marL="0" marR="0" rtl="0" algn="just">
              <a:spcBef>
                <a:spcPts val="0"/>
              </a:spcBef>
              <a:spcAft>
                <a:spcPts val="0"/>
              </a:spcAft>
              <a:buNone/>
            </a:pPr>
            <a:r>
              <a:t/>
            </a:r>
            <a:endParaRPr b="0" i="0" sz="600" u="none" strike="noStrike">
              <a:solidFill>
                <a:srgbClr val="56575A"/>
              </a:solidFill>
              <a:latin typeface="Open Sans"/>
              <a:ea typeface="Open Sans"/>
              <a:cs typeface="Open Sans"/>
              <a:sym typeface="Open Sans"/>
            </a:endParaRPr>
          </a:p>
          <a:p>
            <a:pPr indent="-171450" lvl="0" marL="171450" marR="0" rtl="0" algn="just">
              <a:spcBef>
                <a:spcPts val="0"/>
              </a:spcBef>
              <a:spcAft>
                <a:spcPts val="0"/>
              </a:spcAft>
              <a:buClr>
                <a:srgbClr val="56575A"/>
              </a:buClr>
              <a:buSzPts val="1200"/>
              <a:buFont typeface="Arial"/>
              <a:buChar char="•"/>
            </a:pPr>
            <a:r>
              <a:rPr b="0" i="0" lang="en-US" sz="1200" u="none" strike="noStrike">
                <a:solidFill>
                  <a:srgbClr val="56575A"/>
                </a:solidFill>
                <a:latin typeface="Open Sans"/>
                <a:ea typeface="Open Sans"/>
                <a:cs typeface="Open Sans"/>
                <a:sym typeface="Open Sans"/>
              </a:rPr>
              <a:t>Your child attends a school that participates in the National School Lunch or School Breakfast Program, </a:t>
            </a:r>
            <a:r>
              <a:rPr b="1" i="1" lang="en-US" sz="1200" u="none" strike="noStrike">
                <a:solidFill>
                  <a:srgbClr val="56575A"/>
                </a:solidFill>
                <a:latin typeface="Open Sans"/>
                <a:ea typeface="Open Sans"/>
                <a:cs typeface="Open Sans"/>
                <a:sym typeface="Open Sans"/>
              </a:rPr>
              <a:t>and</a:t>
            </a:r>
            <a:r>
              <a:rPr b="0" i="1" lang="en-US" sz="1200" u="none" strike="noStrike">
                <a:solidFill>
                  <a:srgbClr val="56575A"/>
                </a:solidFill>
                <a:latin typeface="Open Sans"/>
                <a:ea typeface="Open Sans"/>
                <a:cs typeface="Open Sans"/>
                <a:sym typeface="Open Sans"/>
              </a:rPr>
              <a:t> </a:t>
            </a:r>
            <a:r>
              <a:rPr b="0" i="0" lang="en-US" sz="1200" u="none" strike="noStrike">
                <a:solidFill>
                  <a:srgbClr val="56575A"/>
                </a:solidFill>
                <a:latin typeface="Open Sans"/>
                <a:ea typeface="Open Sans"/>
                <a:cs typeface="Open Sans"/>
                <a:sym typeface="Open Sans"/>
              </a:rPr>
              <a:t>your household income meets the requirements for federal free or federal reduced price school meals.</a:t>
            </a:r>
            <a:endParaRPr/>
          </a:p>
        </p:txBody>
      </p:sp>
      <p:sp>
        <p:nvSpPr>
          <p:cNvPr id="100" name="Google Shape;100;p13"/>
          <p:cNvSpPr txBox="1"/>
          <p:nvPr/>
        </p:nvSpPr>
        <p:spPr>
          <a:xfrm>
            <a:off x="5341750" y="4355874"/>
            <a:ext cx="2354700" cy="1939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1200" u="none" strike="noStrike">
                <a:solidFill>
                  <a:srgbClr val="FFFFFF"/>
                </a:solidFill>
                <a:latin typeface="Open Sans"/>
                <a:ea typeface="Open Sans"/>
                <a:cs typeface="Open Sans"/>
                <a:sym typeface="Open Sans"/>
              </a:rPr>
              <a:t>Recently moved? Or do one of these programs have an old address for you? </a:t>
            </a:r>
            <a:endParaRPr/>
          </a:p>
          <a:p>
            <a:pPr indent="0" lvl="0" marL="0" marR="0" rtl="0" algn="just">
              <a:spcBef>
                <a:spcPts val="0"/>
              </a:spcBef>
              <a:spcAft>
                <a:spcPts val="0"/>
              </a:spcAft>
              <a:buNone/>
            </a:pPr>
            <a:r>
              <a:rPr b="1" i="0" lang="en-US" sz="1200" u="none" strike="noStrike">
                <a:solidFill>
                  <a:srgbClr val="FFFFFF"/>
                </a:solidFill>
                <a:latin typeface="Open Sans"/>
                <a:ea typeface="Open Sans"/>
                <a:cs typeface="Open Sans"/>
                <a:sym typeface="Open Sans"/>
              </a:rPr>
              <a:t>Update your address </a:t>
            </a:r>
            <a:r>
              <a:rPr b="1" lang="en-US" sz="1200">
                <a:solidFill>
                  <a:srgbClr val="FFFFFF"/>
                </a:solidFill>
                <a:latin typeface="Open Sans"/>
                <a:ea typeface="Open Sans"/>
                <a:cs typeface="Open Sans"/>
                <a:sym typeface="Open Sans"/>
              </a:rPr>
              <a:t>with your local school district </a:t>
            </a:r>
            <a:r>
              <a:rPr b="1" i="0" lang="en-US" sz="1200" u="none" strike="noStrike">
                <a:solidFill>
                  <a:srgbClr val="FFFFFF"/>
                </a:solidFill>
                <a:latin typeface="Open Sans"/>
                <a:ea typeface="Open Sans"/>
                <a:cs typeface="Open Sans"/>
                <a:sym typeface="Open Sans"/>
              </a:rPr>
              <a:t>to ensure that your</a:t>
            </a:r>
            <a:r>
              <a:rPr b="1" lang="en-US" sz="1200">
                <a:solidFill>
                  <a:srgbClr val="FFFFFF"/>
                </a:solidFill>
                <a:latin typeface="Open Sans"/>
                <a:ea typeface="Open Sans"/>
                <a:cs typeface="Open Sans"/>
                <a:sym typeface="Open Sans"/>
              </a:rPr>
              <a:t> </a:t>
            </a:r>
            <a:r>
              <a:rPr b="1" i="0" lang="en-US" sz="1200" u="none" strike="noStrike">
                <a:solidFill>
                  <a:srgbClr val="FFFFFF"/>
                </a:solidFill>
                <a:latin typeface="Open Sans"/>
                <a:ea typeface="Open Sans"/>
                <a:cs typeface="Open Sans"/>
                <a:sym typeface="Open Sans"/>
              </a:rPr>
              <a:t>Summer EBT</a:t>
            </a:r>
            <a:r>
              <a:rPr b="1" lang="en-US" sz="1200">
                <a:solidFill>
                  <a:srgbClr val="FFFFFF"/>
                </a:solidFill>
                <a:latin typeface="Open Sans"/>
                <a:ea typeface="Open Sans"/>
                <a:cs typeface="Open Sans"/>
                <a:sym typeface="Open Sans"/>
              </a:rPr>
              <a:t> </a:t>
            </a:r>
            <a:r>
              <a:rPr b="1" i="0" lang="en-US" sz="1200" u="none" strike="noStrike">
                <a:solidFill>
                  <a:srgbClr val="FFFFFF"/>
                </a:solidFill>
                <a:latin typeface="Open Sans"/>
                <a:ea typeface="Open Sans"/>
                <a:cs typeface="Open Sans"/>
                <a:sym typeface="Open Sans"/>
              </a:rPr>
              <a:t>card is sent to the correct address! </a:t>
            </a:r>
            <a:endParaRPr b="1" i="0" sz="1200" u="none" strike="noStrike">
              <a:solidFill>
                <a:srgbClr val="FFFFFF"/>
              </a:solidFill>
              <a:latin typeface="Open Sans"/>
              <a:ea typeface="Open Sans"/>
              <a:cs typeface="Open Sans"/>
              <a:sym typeface="Open Sans"/>
            </a:endParaRPr>
          </a:p>
          <a:p>
            <a:pPr indent="0" lvl="0" marL="0" marR="0" rtl="0" algn="just">
              <a:spcBef>
                <a:spcPts val="0"/>
              </a:spcBef>
              <a:spcAft>
                <a:spcPts val="0"/>
              </a:spcAft>
              <a:buNone/>
            </a:pPr>
            <a:r>
              <a:t/>
            </a:r>
            <a:endParaRPr b="1" sz="1200">
              <a:solidFill>
                <a:srgbClr val="FFFFFF"/>
              </a:solidFill>
              <a:latin typeface="Open Sans"/>
              <a:ea typeface="Open Sans"/>
              <a:cs typeface="Open Sans"/>
              <a:sym typeface="Open Sans"/>
            </a:endParaRPr>
          </a:p>
          <a:p>
            <a:pPr indent="0" lvl="0" marL="0" marR="0" rtl="0" algn="just">
              <a:spcBef>
                <a:spcPts val="0"/>
              </a:spcBef>
              <a:spcAft>
                <a:spcPts val="0"/>
              </a:spcAft>
              <a:buNone/>
            </a:pPr>
            <a:r>
              <a:t/>
            </a:r>
            <a:endParaRPr b="1" sz="1200">
              <a:solidFill>
                <a:srgbClr val="FFFFFF"/>
              </a:solidFill>
              <a:latin typeface="Open Sans"/>
              <a:ea typeface="Open Sans"/>
              <a:cs typeface="Open Sans"/>
              <a:sym typeface="Open Sans"/>
            </a:endParaRPr>
          </a:p>
        </p:txBody>
      </p:sp>
      <p:cxnSp>
        <p:nvCxnSpPr>
          <p:cNvPr id="101" name="Google Shape;101;p13"/>
          <p:cNvCxnSpPr/>
          <p:nvPr/>
        </p:nvCxnSpPr>
        <p:spPr>
          <a:xfrm>
            <a:off x="193495" y="761224"/>
            <a:ext cx="4844429" cy="0"/>
          </a:xfrm>
          <a:prstGeom prst="straightConnector1">
            <a:avLst/>
          </a:prstGeom>
          <a:noFill/>
          <a:ln cap="flat" cmpd="sng" w="19050">
            <a:solidFill>
              <a:schemeClr val="lt1"/>
            </a:solidFill>
            <a:prstDash val="solid"/>
            <a:miter lim="800000"/>
            <a:headEnd len="sm" w="sm" type="none"/>
            <a:tailEnd len="sm" w="sm" type="none"/>
          </a:ln>
        </p:spPr>
      </p:cxnSp>
      <p:pic>
        <p:nvPicPr>
          <p:cNvPr descr="A family standing in a grocery store&#10;&#10;Description automatically generated" id="102" name="Google Shape;102;p13"/>
          <p:cNvPicPr preferRelativeResize="0"/>
          <p:nvPr/>
        </p:nvPicPr>
        <p:blipFill rotWithShape="1">
          <a:blip r:embed="rId6">
            <a:alphaModFix/>
          </a:blip>
          <a:srcRect b="0" l="0" r="0" t="0"/>
          <a:stretch/>
        </p:blipFill>
        <p:spPr>
          <a:xfrm>
            <a:off x="5274889" y="6300320"/>
            <a:ext cx="2493246" cy="1855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p:nvPr/>
        </p:nvSpPr>
        <p:spPr>
          <a:xfrm>
            <a:off x="0" y="-2"/>
            <a:ext cx="7772400" cy="1402121"/>
          </a:xfrm>
          <a:prstGeom prst="rect">
            <a:avLst/>
          </a:prstGeom>
          <a:solidFill>
            <a:srgbClr val="106B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 name="Google Shape;108;p14"/>
          <p:cNvSpPr/>
          <p:nvPr/>
        </p:nvSpPr>
        <p:spPr>
          <a:xfrm>
            <a:off x="-12736" y="889686"/>
            <a:ext cx="6635958" cy="78959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09" name="Google Shape;109;p14"/>
          <p:cNvCxnSpPr/>
          <p:nvPr/>
        </p:nvCxnSpPr>
        <p:spPr>
          <a:xfrm>
            <a:off x="167417" y="9104948"/>
            <a:ext cx="5034778" cy="0"/>
          </a:xfrm>
          <a:prstGeom prst="straightConnector1">
            <a:avLst/>
          </a:prstGeom>
          <a:noFill/>
          <a:ln cap="flat" cmpd="sng" w="19050">
            <a:solidFill>
              <a:srgbClr val="81C341"/>
            </a:solidFill>
            <a:prstDash val="solid"/>
            <a:miter lim="800000"/>
            <a:headEnd len="sm" w="sm" type="none"/>
            <a:tailEnd len="sm" w="sm" type="none"/>
          </a:ln>
        </p:spPr>
      </p:cxnSp>
      <p:sp>
        <p:nvSpPr>
          <p:cNvPr id="110" name="Google Shape;110;p14"/>
          <p:cNvSpPr/>
          <p:nvPr/>
        </p:nvSpPr>
        <p:spPr>
          <a:xfrm>
            <a:off x="0" y="2154632"/>
            <a:ext cx="5541047" cy="66310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14"/>
          <p:cNvSpPr txBox="1"/>
          <p:nvPr/>
        </p:nvSpPr>
        <p:spPr>
          <a:xfrm>
            <a:off x="275236" y="1026408"/>
            <a:ext cx="5653049" cy="3513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6B36"/>
              </a:buClr>
              <a:buSzPts val="2040"/>
              <a:buFont typeface="Arial"/>
              <a:buNone/>
            </a:pPr>
            <a:r>
              <a:rPr b="1" lang="en-US" sz="2040">
                <a:solidFill>
                  <a:srgbClr val="106B36"/>
                </a:solidFill>
                <a:latin typeface="Arial"/>
                <a:ea typeface="Arial"/>
                <a:cs typeface="Arial"/>
                <a:sym typeface="Arial"/>
              </a:rPr>
              <a:t>How do I apply for Summer EBT benefits in NJ?</a:t>
            </a:r>
            <a:endParaRPr/>
          </a:p>
        </p:txBody>
      </p:sp>
      <p:sp>
        <p:nvSpPr>
          <p:cNvPr id="112" name="Google Shape;112;p14"/>
          <p:cNvSpPr txBox="1"/>
          <p:nvPr/>
        </p:nvSpPr>
        <p:spPr>
          <a:xfrm>
            <a:off x="99406" y="9271486"/>
            <a:ext cx="5377535"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strike="noStrike">
                <a:solidFill>
                  <a:srgbClr val="56575A"/>
                </a:solidFill>
                <a:latin typeface="Open Sans SemiBold"/>
                <a:ea typeface="Open Sans SemiBold"/>
                <a:cs typeface="Open Sans SemiBold"/>
                <a:sym typeface="Open Sans SemiBold"/>
              </a:rPr>
              <a:t>USDA is an equal opportunity provider, employer, and lender. For more information, </a:t>
            </a:r>
            <a:br>
              <a:rPr b="1" i="0" lang="en-US" sz="900" u="none" strike="noStrike">
                <a:solidFill>
                  <a:srgbClr val="56575A"/>
                </a:solidFill>
                <a:latin typeface="Open Sans SemiBold"/>
                <a:ea typeface="Open Sans SemiBold"/>
                <a:cs typeface="Open Sans SemiBold"/>
                <a:sym typeface="Open Sans SemiBold"/>
              </a:rPr>
            </a:br>
            <a:r>
              <a:rPr b="1" i="0" lang="en-US" sz="900" u="none" strike="noStrike">
                <a:solidFill>
                  <a:srgbClr val="56575A"/>
                </a:solidFill>
                <a:latin typeface="Open Sans SemiBold"/>
                <a:ea typeface="Open Sans SemiBold"/>
                <a:cs typeface="Open Sans SemiBold"/>
                <a:sym typeface="Open Sans SemiBold"/>
              </a:rPr>
              <a:t>visit: </a:t>
            </a:r>
            <a:r>
              <a:rPr b="1" i="0" lang="en-US" sz="900" u="none" strike="noStrike">
                <a:solidFill>
                  <a:srgbClr val="3495CC"/>
                </a:solidFill>
                <a:latin typeface="Open Sans SemiBold"/>
                <a:ea typeface="Open Sans SemiBold"/>
                <a:cs typeface="Open Sans SemiBold"/>
                <a:sym typeface="Open Sans SemiBold"/>
              </a:rPr>
              <a:t>www.fns.usda.gov/summer </a:t>
            </a:r>
            <a:endParaRPr/>
          </a:p>
          <a:p>
            <a:pPr indent="0" lvl="0" marL="0" marR="0" rtl="0" algn="l">
              <a:spcBef>
                <a:spcPts val="0"/>
              </a:spcBef>
              <a:spcAft>
                <a:spcPts val="0"/>
              </a:spcAft>
              <a:buNone/>
            </a:pPr>
            <a:r>
              <a:t/>
            </a:r>
            <a:endParaRPr b="1" i="0" sz="900" u="none" strike="noStrike">
              <a:solidFill>
                <a:srgbClr val="3495CC"/>
              </a:solidFill>
              <a:latin typeface="Open Sans SemiBold"/>
              <a:ea typeface="Open Sans SemiBold"/>
              <a:cs typeface="Open Sans SemiBold"/>
              <a:sym typeface="Open Sans SemiBold"/>
            </a:endParaRPr>
          </a:p>
        </p:txBody>
      </p:sp>
      <p:pic>
        <p:nvPicPr>
          <p:cNvPr descr="A black background with white text&#10;&#10;Description automatically generated" id="113" name="Google Shape;113;p14"/>
          <p:cNvPicPr preferRelativeResize="0"/>
          <p:nvPr/>
        </p:nvPicPr>
        <p:blipFill rotWithShape="1">
          <a:blip r:embed="rId3">
            <a:alphaModFix/>
          </a:blip>
          <a:srcRect b="0" l="0" r="0" t="0"/>
          <a:stretch/>
        </p:blipFill>
        <p:spPr>
          <a:xfrm>
            <a:off x="275236" y="249845"/>
            <a:ext cx="2395733" cy="316993"/>
          </a:xfrm>
          <a:prstGeom prst="rect">
            <a:avLst/>
          </a:prstGeom>
          <a:noFill/>
          <a:ln>
            <a:noFill/>
          </a:ln>
        </p:spPr>
      </p:pic>
      <p:pic>
        <p:nvPicPr>
          <p:cNvPr descr="A logo with a sun and spoon and fork&#10;&#10;Description automatically generated" id="114" name="Google Shape;114;p14"/>
          <p:cNvPicPr preferRelativeResize="0"/>
          <p:nvPr/>
        </p:nvPicPr>
        <p:blipFill rotWithShape="1">
          <a:blip r:embed="rId4">
            <a:alphaModFix/>
          </a:blip>
          <a:srcRect b="0" l="0" r="0" t="0"/>
          <a:stretch/>
        </p:blipFill>
        <p:spPr>
          <a:xfrm>
            <a:off x="5349017" y="8273955"/>
            <a:ext cx="2377260" cy="1682063"/>
          </a:xfrm>
          <a:prstGeom prst="rect">
            <a:avLst/>
          </a:prstGeom>
          <a:noFill/>
          <a:ln>
            <a:noFill/>
          </a:ln>
        </p:spPr>
      </p:pic>
      <p:grpSp>
        <p:nvGrpSpPr>
          <p:cNvPr id="115" name="Google Shape;115;p14"/>
          <p:cNvGrpSpPr/>
          <p:nvPr/>
        </p:nvGrpSpPr>
        <p:grpSpPr>
          <a:xfrm>
            <a:off x="35079" y="2204400"/>
            <a:ext cx="2449389" cy="2982326"/>
            <a:chOff x="5276335" y="4232311"/>
            <a:chExt cx="2496065" cy="4158870"/>
          </a:xfrm>
        </p:grpSpPr>
        <p:sp>
          <p:nvSpPr>
            <p:cNvPr id="116" name="Google Shape;116;p14"/>
            <p:cNvSpPr/>
            <p:nvPr/>
          </p:nvSpPr>
          <p:spPr>
            <a:xfrm>
              <a:off x="5276335" y="4232311"/>
              <a:ext cx="2496065" cy="4046715"/>
            </a:xfrm>
            <a:prstGeom prst="rect">
              <a:avLst/>
            </a:prstGeom>
            <a:solidFill>
              <a:srgbClr val="F794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14"/>
            <p:cNvSpPr txBox="1"/>
            <p:nvPr/>
          </p:nvSpPr>
          <p:spPr>
            <a:xfrm>
              <a:off x="5341744" y="4355881"/>
              <a:ext cx="2354700" cy="4035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strike="noStrike">
                  <a:solidFill>
                    <a:srgbClr val="FFFFFF"/>
                  </a:solidFill>
                  <a:highlight>
                    <a:srgbClr val="808080"/>
                  </a:highlight>
                  <a:latin typeface="Open Sans"/>
                  <a:ea typeface="Open Sans"/>
                  <a:cs typeface="Open Sans"/>
                  <a:sym typeface="Open Sans"/>
                </a:rPr>
                <a:t>To </a:t>
              </a:r>
              <a:r>
                <a:rPr b="1" lang="en-US" sz="1200">
                  <a:solidFill>
                    <a:srgbClr val="FFFFFF"/>
                  </a:solidFill>
                  <a:highlight>
                    <a:srgbClr val="808080"/>
                  </a:highlight>
                  <a:latin typeface="Open Sans"/>
                  <a:ea typeface="Open Sans"/>
                  <a:cs typeface="Open Sans"/>
                  <a:sym typeface="Open Sans"/>
                </a:rPr>
                <a:t>A</a:t>
              </a:r>
              <a:r>
                <a:rPr b="1" i="0" lang="en-US" sz="1200" u="none" strike="noStrike">
                  <a:solidFill>
                    <a:srgbClr val="FFFFFF"/>
                  </a:solidFill>
                  <a:highlight>
                    <a:srgbClr val="808080"/>
                  </a:highlight>
                  <a:latin typeface="Open Sans"/>
                  <a:ea typeface="Open Sans"/>
                  <a:cs typeface="Open Sans"/>
                  <a:sym typeface="Open Sans"/>
                </a:rPr>
                <a:t>pply:</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rPr b="1" lang="en-US" sz="1200">
                  <a:solidFill>
                    <a:srgbClr val="FFFFFF"/>
                  </a:solidFill>
                  <a:highlight>
                    <a:srgbClr val="808080"/>
                  </a:highlight>
                  <a:latin typeface="Open Sans"/>
                  <a:ea typeface="Open Sans"/>
                  <a:cs typeface="Open Sans"/>
                  <a:sym typeface="Open Sans"/>
                </a:rPr>
                <a:t>Payschoolscentral.com</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rPr b="1" lang="en-US" sz="1200">
                  <a:solidFill>
                    <a:srgbClr val="FFFFFF"/>
                  </a:solidFill>
                  <a:highlight>
                    <a:srgbClr val="808080"/>
                  </a:highlight>
                  <a:latin typeface="Open Sans"/>
                  <a:ea typeface="Open Sans"/>
                  <a:cs typeface="Open Sans"/>
                  <a:sym typeface="Open Sans"/>
                </a:rPr>
                <a:t>Washington Twp </a:t>
              </a:r>
              <a:endParaRPr b="1" sz="1200">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rPr b="1" lang="en-US" sz="1200">
                  <a:solidFill>
                    <a:srgbClr val="FFFFFF"/>
                  </a:solidFill>
                  <a:highlight>
                    <a:srgbClr val="808080"/>
                  </a:highlight>
                  <a:latin typeface="Open Sans"/>
                  <a:ea typeface="Open Sans"/>
                  <a:cs typeface="Open Sans"/>
                  <a:sym typeface="Open Sans"/>
                </a:rPr>
                <a:t>Food Service Department</a:t>
              </a:r>
              <a:endParaRPr b="1" sz="1200">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rPr b="1" lang="en-US" sz="1200">
                  <a:solidFill>
                    <a:srgbClr val="FFFFFF"/>
                  </a:solidFill>
                  <a:highlight>
                    <a:srgbClr val="808080"/>
                  </a:highlight>
                  <a:latin typeface="Open Sans"/>
                  <a:ea typeface="Open Sans"/>
                  <a:cs typeface="Open Sans"/>
                  <a:sym typeface="Open Sans"/>
                </a:rPr>
                <a:t>(856) 582-4010</a:t>
              </a:r>
              <a:endParaRPr b="1" sz="1200">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rPr b="1" lang="en-US" sz="1200">
                  <a:solidFill>
                    <a:srgbClr val="FFFFFF"/>
                  </a:solidFill>
                  <a:highlight>
                    <a:srgbClr val="808080"/>
                  </a:highlight>
                  <a:latin typeface="Open Sans"/>
                  <a:ea typeface="Open Sans"/>
                  <a:cs typeface="Open Sans"/>
                  <a:sym typeface="Open Sans"/>
                </a:rPr>
                <a:t>118 Chapel Heights Rd.</a:t>
              </a:r>
              <a:endParaRPr b="1" sz="1200">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rPr b="1" lang="en-US" sz="1200">
                  <a:solidFill>
                    <a:srgbClr val="FFFFFF"/>
                  </a:solidFill>
                  <a:highlight>
                    <a:srgbClr val="808080"/>
                  </a:highlight>
                  <a:latin typeface="Open Sans"/>
                  <a:ea typeface="Open Sans"/>
                  <a:cs typeface="Open Sans"/>
                  <a:sym typeface="Open Sans"/>
                </a:rPr>
                <a:t>Sewell, NJ 08080</a:t>
              </a:r>
              <a:endParaRPr b="1" sz="1200">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b="0" i="0" sz="1200" u="none" strike="noStrike">
                <a:solidFill>
                  <a:srgbClr val="FFFFFF"/>
                </a:solidFill>
                <a:highlight>
                  <a:srgbClr val="808080"/>
                </a:highlight>
                <a:latin typeface="Open Sans"/>
                <a:ea typeface="Open Sans"/>
                <a:cs typeface="Open Sans"/>
                <a:sym typeface="Open Sans"/>
              </a:endParaRPr>
            </a:p>
            <a:p>
              <a:pPr indent="0" lvl="0" marL="0" marR="0" rtl="0" algn="l">
                <a:spcBef>
                  <a:spcPts val="0"/>
                </a:spcBef>
                <a:spcAft>
                  <a:spcPts val="0"/>
                </a:spcAft>
                <a:buNone/>
              </a:pPr>
              <a:r>
                <a:t/>
              </a:r>
              <a:endParaRPr/>
            </a:p>
          </p:txBody>
        </p:sp>
      </p:grpSp>
      <p:sp>
        <p:nvSpPr>
          <p:cNvPr id="118" name="Google Shape;118;p14"/>
          <p:cNvSpPr txBox="1"/>
          <p:nvPr/>
        </p:nvSpPr>
        <p:spPr>
          <a:xfrm>
            <a:off x="275236" y="1455909"/>
            <a:ext cx="5078519"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200" u="none" strike="noStrike">
                <a:solidFill>
                  <a:srgbClr val="56575A"/>
                </a:solidFill>
                <a:latin typeface="Open Sans"/>
                <a:ea typeface="Open Sans"/>
                <a:cs typeface="Open Sans"/>
                <a:sym typeface="Open Sans"/>
              </a:rPr>
              <a:t>Many families will get</a:t>
            </a:r>
            <a:r>
              <a:rPr lang="en-US" sz="1200">
                <a:solidFill>
                  <a:srgbClr val="56575A"/>
                </a:solidFill>
                <a:latin typeface="Open Sans"/>
                <a:ea typeface="Open Sans"/>
                <a:cs typeface="Open Sans"/>
                <a:sym typeface="Open Sans"/>
              </a:rPr>
              <a:t> </a:t>
            </a:r>
            <a:r>
              <a:rPr b="1" i="1" lang="en-US" sz="1200">
                <a:solidFill>
                  <a:srgbClr val="56575A"/>
                </a:solidFill>
                <a:latin typeface="Open Sans"/>
                <a:ea typeface="Open Sans"/>
                <a:cs typeface="Open Sans"/>
                <a:sym typeface="Open Sans"/>
              </a:rPr>
              <a:t>Summer EBT benefits</a:t>
            </a:r>
            <a:r>
              <a:rPr b="1" i="1" lang="en-US" sz="1200" u="none" strike="noStrike">
                <a:solidFill>
                  <a:srgbClr val="56575A"/>
                </a:solidFill>
                <a:latin typeface="Open Sans"/>
                <a:ea typeface="Open Sans"/>
                <a:cs typeface="Open Sans"/>
                <a:sym typeface="Open Sans"/>
              </a:rPr>
              <a:t> automatically </a:t>
            </a:r>
            <a:r>
              <a:rPr b="0" i="0" lang="en-US" sz="1200" u="none" strike="noStrike">
                <a:solidFill>
                  <a:srgbClr val="56575A"/>
                </a:solidFill>
                <a:latin typeface="Open Sans"/>
                <a:ea typeface="Open Sans"/>
                <a:cs typeface="Open Sans"/>
                <a:sym typeface="Open Sans"/>
              </a:rPr>
              <a:t>if they are getting other benefits, but some families may need to apply for the program. </a:t>
            </a:r>
            <a:endParaRPr sz="1200">
              <a:solidFill>
                <a:schemeClr val="dk1"/>
              </a:solidFill>
              <a:latin typeface="Arial"/>
              <a:ea typeface="Arial"/>
              <a:cs typeface="Arial"/>
              <a:sym typeface="Arial"/>
            </a:endParaRPr>
          </a:p>
        </p:txBody>
      </p:sp>
      <p:pic>
        <p:nvPicPr>
          <p:cNvPr descr="A collage of children holding vegetables&#10;&#10;Description automatically generated" id="119" name="Google Shape;119;p14"/>
          <p:cNvPicPr preferRelativeResize="0"/>
          <p:nvPr/>
        </p:nvPicPr>
        <p:blipFill rotWithShape="1">
          <a:blip r:embed="rId5">
            <a:alphaModFix/>
          </a:blip>
          <a:srcRect b="0" l="0" r="0" t="0"/>
          <a:stretch/>
        </p:blipFill>
        <p:spPr>
          <a:xfrm>
            <a:off x="5588743" y="1521894"/>
            <a:ext cx="2164863" cy="4826370"/>
          </a:xfrm>
          <a:prstGeom prst="rect">
            <a:avLst/>
          </a:prstGeom>
          <a:noFill/>
          <a:ln>
            <a:noFill/>
          </a:ln>
        </p:spPr>
      </p:pic>
      <p:sp>
        <p:nvSpPr>
          <p:cNvPr id="120" name="Google Shape;120;p14"/>
          <p:cNvSpPr txBox="1"/>
          <p:nvPr/>
        </p:nvSpPr>
        <p:spPr>
          <a:xfrm>
            <a:off x="2548879" y="2127491"/>
            <a:ext cx="2961900" cy="7041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050" u="none" strike="noStrike">
                <a:solidFill>
                  <a:srgbClr val="56575A"/>
                </a:solidFill>
                <a:latin typeface="Open Sans"/>
                <a:ea typeface="Open Sans"/>
                <a:cs typeface="Open Sans"/>
                <a:sym typeface="Open Sans"/>
              </a:rPr>
              <a:t>If your household already gets </a:t>
            </a:r>
            <a:r>
              <a:rPr i="0" lang="en-US" sz="1050" u="none" strike="noStrike">
                <a:solidFill>
                  <a:srgbClr val="56575A"/>
                </a:solidFill>
                <a:latin typeface="Open Sans"/>
                <a:ea typeface="Open Sans"/>
                <a:cs typeface="Open Sans"/>
                <a:sym typeface="Open Sans"/>
              </a:rPr>
              <a:t>SNAP, TANF,  Foster Care, or income eligible Medicaid benefits, </a:t>
            </a:r>
            <a:r>
              <a:rPr b="0" i="0" lang="en-US" sz="1050" u="none" strike="noStrike">
                <a:solidFill>
                  <a:srgbClr val="56575A"/>
                </a:solidFill>
                <a:latin typeface="Open Sans"/>
                <a:ea typeface="Open Sans"/>
                <a:cs typeface="Open Sans"/>
                <a:sym typeface="Open Sans"/>
              </a:rPr>
              <a:t>your child is automatically eligible and will get the </a:t>
            </a:r>
            <a:r>
              <a:rPr i="0" lang="en-US" sz="1050" u="none" strike="noStrike">
                <a:solidFill>
                  <a:srgbClr val="56575A"/>
                </a:solidFill>
                <a:latin typeface="Open Sans"/>
                <a:ea typeface="Open Sans"/>
                <a:cs typeface="Open Sans"/>
                <a:sym typeface="Open Sans"/>
              </a:rPr>
              <a:t>Summer EBT </a:t>
            </a:r>
            <a:r>
              <a:rPr b="0" i="0" lang="en-US" sz="1050" u="none" strike="noStrike">
                <a:solidFill>
                  <a:srgbClr val="56575A"/>
                </a:solidFill>
                <a:latin typeface="Open Sans"/>
                <a:ea typeface="Open Sans"/>
                <a:cs typeface="Open Sans"/>
                <a:sym typeface="Open Sans"/>
              </a:rPr>
              <a:t>benefit. You </a:t>
            </a:r>
            <a:r>
              <a:rPr b="1" i="0" lang="en-US" sz="1050" u="sng" strike="noStrike">
                <a:solidFill>
                  <a:srgbClr val="56575A"/>
                </a:solidFill>
                <a:latin typeface="Open Sans"/>
                <a:ea typeface="Open Sans"/>
                <a:cs typeface="Open Sans"/>
                <a:sym typeface="Open Sans"/>
              </a:rPr>
              <a:t>do not</a:t>
            </a:r>
            <a:r>
              <a:rPr b="1" i="0" lang="en-US" sz="1050" strike="noStrike">
                <a:solidFill>
                  <a:srgbClr val="56575A"/>
                </a:solidFill>
                <a:latin typeface="Open Sans"/>
                <a:ea typeface="Open Sans"/>
                <a:cs typeface="Open Sans"/>
                <a:sym typeface="Open Sans"/>
              </a:rPr>
              <a:t> </a:t>
            </a:r>
            <a:r>
              <a:rPr b="0" i="0" lang="en-US" sz="1050" u="none" strike="noStrike">
                <a:solidFill>
                  <a:srgbClr val="56575A"/>
                </a:solidFill>
                <a:latin typeface="Open Sans"/>
                <a:ea typeface="Open Sans"/>
                <a:cs typeface="Open Sans"/>
                <a:sym typeface="Open Sans"/>
              </a:rPr>
              <a:t>need to fill out an application, but </a:t>
            </a:r>
            <a:r>
              <a:rPr lang="en-US" sz="1050">
                <a:solidFill>
                  <a:srgbClr val="56575A"/>
                </a:solidFill>
                <a:latin typeface="Open Sans"/>
                <a:ea typeface="Open Sans"/>
                <a:cs typeface="Open Sans"/>
                <a:sym typeface="Open Sans"/>
              </a:rPr>
              <a:t>make sure your local school district has your current address on file. </a:t>
            </a:r>
            <a:r>
              <a:rPr i="0" lang="en-US" sz="1050" u="none" strike="noStrike">
                <a:solidFill>
                  <a:srgbClr val="56575A"/>
                </a:solidFill>
                <a:latin typeface="Open Sans"/>
                <a:ea typeface="Open Sans"/>
                <a:cs typeface="Open Sans"/>
                <a:sym typeface="Open Sans"/>
              </a:rPr>
              <a:t>You will </a:t>
            </a:r>
            <a:r>
              <a:rPr lang="en-US" sz="1050">
                <a:solidFill>
                  <a:srgbClr val="56575A"/>
                </a:solidFill>
                <a:latin typeface="Open Sans"/>
                <a:ea typeface="Open Sans"/>
                <a:cs typeface="Open Sans"/>
                <a:sym typeface="Open Sans"/>
              </a:rPr>
              <a:t>receive</a:t>
            </a:r>
            <a:r>
              <a:rPr i="0" lang="en-US" sz="1050" u="none" strike="noStrike">
                <a:solidFill>
                  <a:srgbClr val="56575A"/>
                </a:solidFill>
                <a:latin typeface="Open Sans"/>
                <a:ea typeface="Open Sans"/>
                <a:cs typeface="Open Sans"/>
                <a:sym typeface="Open Sans"/>
              </a:rPr>
              <a:t> a NJ Summer EBT card in the mail. Watch for the card in the mail </a:t>
            </a:r>
            <a:r>
              <a:rPr lang="en-US" sz="1050">
                <a:solidFill>
                  <a:srgbClr val="56575A"/>
                </a:solidFill>
                <a:latin typeface="Open Sans"/>
                <a:ea typeface="Open Sans"/>
                <a:cs typeface="Open Sans"/>
                <a:sym typeface="Open Sans"/>
              </a:rPr>
              <a:t>in June</a:t>
            </a:r>
            <a:r>
              <a:rPr i="0" lang="en-US" sz="1050" u="none" strike="noStrike">
                <a:solidFill>
                  <a:srgbClr val="56575A"/>
                </a:solidFill>
                <a:latin typeface="Open Sans"/>
                <a:ea typeface="Open Sans"/>
                <a:cs typeface="Open Sans"/>
                <a:sym typeface="Open Sans"/>
              </a:rPr>
              <a:t>.</a:t>
            </a:r>
            <a:endParaRPr b="0" i="0" sz="1050" u="none" strike="noStrike">
              <a:solidFill>
                <a:srgbClr val="56575A"/>
              </a:solidFill>
              <a:latin typeface="Open Sans"/>
              <a:ea typeface="Open Sans"/>
              <a:cs typeface="Open Sans"/>
              <a:sym typeface="Open Sans"/>
            </a:endParaRPr>
          </a:p>
          <a:p>
            <a:pPr indent="0" lvl="0" marL="0" marR="0" rtl="0" algn="just">
              <a:spcBef>
                <a:spcPts val="0"/>
              </a:spcBef>
              <a:spcAft>
                <a:spcPts val="0"/>
              </a:spcAft>
              <a:buNone/>
            </a:pPr>
            <a:r>
              <a:t/>
            </a:r>
            <a:endParaRPr sz="1050">
              <a:solidFill>
                <a:srgbClr val="56575A"/>
              </a:solidFill>
              <a:latin typeface="Open Sans"/>
              <a:ea typeface="Open Sans"/>
              <a:cs typeface="Open Sans"/>
              <a:sym typeface="Open Sans"/>
            </a:endParaRPr>
          </a:p>
          <a:p>
            <a:pPr indent="0" lvl="0" marL="0" marR="0" rtl="0" algn="just">
              <a:spcBef>
                <a:spcPts val="0"/>
              </a:spcBef>
              <a:spcAft>
                <a:spcPts val="0"/>
              </a:spcAft>
              <a:buNone/>
            </a:pPr>
            <a:r>
              <a:rPr lang="en-US" sz="1050">
                <a:solidFill>
                  <a:srgbClr val="56575A"/>
                </a:solidFill>
                <a:latin typeface="Open Sans"/>
                <a:ea typeface="Open Sans"/>
                <a:cs typeface="Open Sans"/>
                <a:sym typeface="Open Sans"/>
              </a:rPr>
              <a:t>If your household already completed a School Meals and Summer EBT Application and your child was approved for Federal Free or Federal Reduced Meals, your child is automatically eligible and will get the Summer EBT benefit. You </a:t>
            </a:r>
            <a:r>
              <a:rPr b="1" lang="en-US" sz="1050" u="sng">
                <a:solidFill>
                  <a:srgbClr val="56575A"/>
                </a:solidFill>
                <a:latin typeface="Open Sans"/>
                <a:ea typeface="Open Sans"/>
                <a:cs typeface="Open Sans"/>
                <a:sym typeface="Open Sans"/>
              </a:rPr>
              <a:t>do not</a:t>
            </a:r>
            <a:r>
              <a:rPr b="1" lang="en-US" sz="1050">
                <a:solidFill>
                  <a:srgbClr val="56575A"/>
                </a:solidFill>
                <a:latin typeface="Open Sans"/>
                <a:ea typeface="Open Sans"/>
                <a:cs typeface="Open Sans"/>
                <a:sym typeface="Open Sans"/>
              </a:rPr>
              <a:t> </a:t>
            </a:r>
            <a:r>
              <a:rPr lang="en-US" sz="1050">
                <a:solidFill>
                  <a:srgbClr val="56575A"/>
                </a:solidFill>
                <a:latin typeface="Open Sans"/>
                <a:ea typeface="Open Sans"/>
                <a:cs typeface="Open Sans"/>
                <a:sym typeface="Open Sans"/>
              </a:rPr>
              <a:t>need to fill out another application, but make sure your local school district has your current address on file. You will receive a NJ Summer EBT card in the mail. Watch for the card in the mail in June.</a:t>
            </a:r>
            <a:endParaRPr/>
          </a:p>
          <a:p>
            <a:pPr indent="0" lvl="0" marL="0" marR="0" rtl="0" algn="l">
              <a:spcBef>
                <a:spcPts val="0"/>
              </a:spcBef>
              <a:spcAft>
                <a:spcPts val="0"/>
              </a:spcAft>
              <a:buNone/>
            </a:pPr>
            <a:r>
              <a:t/>
            </a:r>
            <a:endParaRPr b="0" i="0" sz="1050" u="none" strike="noStrike">
              <a:solidFill>
                <a:srgbClr val="56575A"/>
              </a:solidFill>
              <a:latin typeface="Open Sans"/>
              <a:ea typeface="Open Sans"/>
              <a:cs typeface="Open Sans"/>
              <a:sym typeface="Open Sans"/>
            </a:endParaRPr>
          </a:p>
          <a:p>
            <a:pPr indent="0" lvl="0" marL="0" marR="0" rtl="0" algn="just">
              <a:spcBef>
                <a:spcPts val="0"/>
              </a:spcBef>
              <a:spcAft>
                <a:spcPts val="0"/>
              </a:spcAft>
              <a:buNone/>
            </a:pPr>
            <a:r>
              <a:rPr b="0" i="0" lang="en-US" sz="1050" u="none" strike="noStrike">
                <a:solidFill>
                  <a:srgbClr val="56575A"/>
                </a:solidFill>
                <a:latin typeface="Open Sans"/>
                <a:ea typeface="Open Sans"/>
                <a:cs typeface="Open Sans"/>
                <a:sym typeface="Open Sans"/>
              </a:rPr>
              <a:t>If your child is not automatically eligible, and you did not complete and return a School Meals and Summer EBT Application to your child’s school, but believe your child may qualify, you are encouraged to complete a School </a:t>
            </a:r>
            <a:r>
              <a:rPr lang="en-US" sz="1050">
                <a:solidFill>
                  <a:srgbClr val="56575A"/>
                </a:solidFill>
                <a:latin typeface="Open Sans"/>
                <a:ea typeface="Open Sans"/>
                <a:cs typeface="Open Sans"/>
                <a:sym typeface="Open Sans"/>
              </a:rPr>
              <a:t>M</a:t>
            </a:r>
            <a:r>
              <a:rPr b="0" i="0" lang="en-US" sz="1050" u="none" strike="noStrike">
                <a:solidFill>
                  <a:srgbClr val="56575A"/>
                </a:solidFill>
                <a:latin typeface="Open Sans"/>
                <a:ea typeface="Open Sans"/>
                <a:cs typeface="Open Sans"/>
                <a:sym typeface="Open Sans"/>
              </a:rPr>
              <a:t>eal &amp; Summer </a:t>
            </a:r>
            <a:r>
              <a:rPr lang="en-US" sz="1050">
                <a:solidFill>
                  <a:srgbClr val="56575A"/>
                </a:solidFill>
                <a:latin typeface="Open Sans"/>
                <a:ea typeface="Open Sans"/>
                <a:cs typeface="Open Sans"/>
                <a:sym typeface="Open Sans"/>
              </a:rPr>
              <a:t>EBT A</a:t>
            </a:r>
            <a:r>
              <a:rPr b="0" i="0" lang="en-US" sz="1050" u="none" strike="noStrike">
                <a:solidFill>
                  <a:srgbClr val="56575A"/>
                </a:solidFill>
                <a:latin typeface="Open Sans"/>
                <a:ea typeface="Open Sans"/>
                <a:cs typeface="Open Sans"/>
                <a:sym typeface="Open Sans"/>
              </a:rPr>
              <a:t>pplication </a:t>
            </a:r>
            <a:r>
              <a:rPr lang="en-US" sz="1050">
                <a:solidFill>
                  <a:srgbClr val="56575A"/>
                </a:solidFill>
                <a:latin typeface="Open Sans"/>
                <a:ea typeface="Open Sans"/>
                <a:cs typeface="Open Sans"/>
                <a:sym typeface="Open Sans"/>
              </a:rPr>
              <a:t>and submit it to</a:t>
            </a:r>
            <a:r>
              <a:rPr b="0" i="0" lang="en-US" sz="1050" u="none" strike="noStrike">
                <a:solidFill>
                  <a:srgbClr val="56575A"/>
                </a:solidFill>
                <a:latin typeface="Open Sans"/>
                <a:ea typeface="Open Sans"/>
                <a:cs typeface="Open Sans"/>
                <a:sym typeface="Open Sans"/>
              </a:rPr>
              <a:t> your local school district </a:t>
            </a:r>
            <a:r>
              <a:rPr b="1" i="0" lang="en-US" sz="1050" u="none" strike="noStrike">
                <a:solidFill>
                  <a:srgbClr val="56575A"/>
                </a:solidFill>
                <a:latin typeface="Open Sans"/>
                <a:ea typeface="Open Sans"/>
                <a:cs typeface="Open Sans"/>
                <a:sym typeface="Open Sans"/>
              </a:rPr>
              <a:t>no later than April </a:t>
            </a:r>
            <a:r>
              <a:rPr b="1" lang="en-US" sz="1050">
                <a:solidFill>
                  <a:srgbClr val="56575A"/>
                </a:solidFill>
                <a:latin typeface="Open Sans"/>
                <a:ea typeface="Open Sans"/>
                <a:cs typeface="Open Sans"/>
                <a:sym typeface="Open Sans"/>
              </a:rPr>
              <a:t>30th</a:t>
            </a:r>
            <a:r>
              <a:rPr b="1" i="0" lang="en-US" sz="1050" u="none" strike="noStrike">
                <a:solidFill>
                  <a:srgbClr val="56575A"/>
                </a:solidFill>
                <a:latin typeface="Open Sans"/>
                <a:ea typeface="Open Sans"/>
                <a:cs typeface="Open Sans"/>
                <a:sym typeface="Open Sans"/>
              </a:rPr>
              <a:t>, 2025, </a:t>
            </a:r>
            <a:r>
              <a:rPr b="0" i="0" lang="en-US" sz="1050" u="none" strike="noStrike">
                <a:solidFill>
                  <a:srgbClr val="56575A"/>
                </a:solidFill>
                <a:latin typeface="Open Sans"/>
                <a:ea typeface="Open Sans"/>
                <a:cs typeface="Open Sans"/>
                <a:sym typeface="Open Sans"/>
              </a:rPr>
              <a:t>to see if you qualify for the Federal Summer EBT benefit prior to the start of summer.</a:t>
            </a:r>
            <a:endParaRPr/>
          </a:p>
          <a:p>
            <a:pPr indent="0" lvl="0" marL="0" marR="0" rtl="0" algn="l">
              <a:spcBef>
                <a:spcPts val="0"/>
              </a:spcBef>
              <a:spcAft>
                <a:spcPts val="0"/>
              </a:spcAft>
              <a:buNone/>
            </a:pPr>
            <a:r>
              <a:t/>
            </a:r>
            <a:endParaRPr b="0" i="0" sz="1050" u="none" strike="noStrike">
              <a:solidFill>
                <a:srgbClr val="56575A"/>
              </a:solidFill>
              <a:latin typeface="Open Sans"/>
              <a:ea typeface="Open Sans"/>
              <a:cs typeface="Open Sans"/>
              <a:sym typeface="Open Sans"/>
            </a:endParaRPr>
          </a:p>
          <a:p>
            <a:pPr indent="0" lvl="0" marL="0" marR="0" rtl="0" algn="l">
              <a:spcBef>
                <a:spcPts val="0"/>
              </a:spcBef>
              <a:spcAft>
                <a:spcPts val="0"/>
              </a:spcAft>
              <a:buNone/>
            </a:pPr>
            <a:r>
              <a:rPr lang="en-US" sz="1050">
                <a:solidFill>
                  <a:srgbClr val="595959"/>
                </a:solidFill>
                <a:latin typeface="Open Sans"/>
                <a:ea typeface="Open Sans"/>
                <a:cs typeface="Open Sans"/>
                <a:sym typeface="Open Sans"/>
              </a:rPr>
              <a:t>Applications will still be accepted throughout the summer. </a:t>
            </a:r>
            <a:r>
              <a:rPr b="0" i="0" lang="en-US" sz="1050" u="none" strike="noStrike">
                <a:solidFill>
                  <a:srgbClr val="56575A"/>
                </a:solidFill>
                <a:latin typeface="Open Sans"/>
                <a:ea typeface="Open Sans"/>
                <a:cs typeface="Open Sans"/>
                <a:sym typeface="Open Sans"/>
              </a:rPr>
              <a:t>To apply for </a:t>
            </a:r>
            <a:r>
              <a:rPr i="0" lang="en-US" sz="1050" u="none" strike="noStrike">
                <a:solidFill>
                  <a:srgbClr val="56575A"/>
                </a:solidFill>
                <a:latin typeface="Open Sans"/>
                <a:ea typeface="Open Sans"/>
                <a:cs typeface="Open Sans"/>
                <a:sym typeface="Open Sans"/>
              </a:rPr>
              <a:t>Summer EBT</a:t>
            </a:r>
            <a:r>
              <a:rPr lang="en-US" sz="1050">
                <a:solidFill>
                  <a:srgbClr val="56575A"/>
                </a:solidFill>
                <a:latin typeface="Open Sans"/>
                <a:ea typeface="Open Sans"/>
                <a:cs typeface="Open Sans"/>
                <a:sym typeface="Open Sans"/>
              </a:rPr>
              <a:t> benefits:  </a:t>
            </a:r>
            <a:endParaRPr/>
          </a:p>
          <a:p>
            <a:pPr indent="0" lvl="0" marL="0" marR="0" rtl="0" algn="l">
              <a:spcBef>
                <a:spcPts val="0"/>
              </a:spcBef>
              <a:spcAft>
                <a:spcPts val="0"/>
              </a:spcAft>
              <a:buNone/>
            </a:pPr>
            <a:r>
              <a:t/>
            </a:r>
            <a:endParaRPr b="1" sz="1050">
              <a:solidFill>
                <a:srgbClr val="56575A"/>
              </a:solidFill>
              <a:highlight>
                <a:srgbClr val="FFFF00"/>
              </a:highlight>
              <a:latin typeface="Open Sans"/>
              <a:ea typeface="Open Sans"/>
              <a:cs typeface="Open Sans"/>
              <a:sym typeface="Open Sans"/>
            </a:endParaRPr>
          </a:p>
          <a:p>
            <a:pPr indent="0" lvl="0" marL="0" marR="0" rtl="0" algn="l">
              <a:spcBef>
                <a:spcPts val="0"/>
              </a:spcBef>
              <a:spcAft>
                <a:spcPts val="0"/>
              </a:spcAft>
              <a:buNone/>
            </a:pPr>
            <a:r>
              <a:rPr b="1" lang="en-US" sz="1050">
                <a:solidFill>
                  <a:srgbClr val="56575A"/>
                </a:solidFill>
                <a:highlight>
                  <a:srgbClr val="FFFF00"/>
                </a:highlight>
                <a:latin typeface="Open Sans"/>
                <a:ea typeface="Open Sans"/>
                <a:cs typeface="Open Sans"/>
                <a:sym typeface="Open Sans"/>
              </a:rPr>
              <a:t>Washington Twp Food Service Dept</a:t>
            </a:r>
            <a:endParaRPr b="1" sz="1050">
              <a:solidFill>
                <a:srgbClr val="56575A"/>
              </a:solidFill>
              <a:highlight>
                <a:srgbClr val="FFFF00"/>
              </a:highlight>
              <a:latin typeface="Open Sans"/>
              <a:ea typeface="Open Sans"/>
              <a:cs typeface="Open Sans"/>
              <a:sym typeface="Open Sans"/>
            </a:endParaRPr>
          </a:p>
          <a:p>
            <a:pPr indent="0" lvl="0" marL="0" marR="0" rtl="0" algn="l">
              <a:spcBef>
                <a:spcPts val="0"/>
              </a:spcBef>
              <a:spcAft>
                <a:spcPts val="0"/>
              </a:spcAft>
              <a:buNone/>
            </a:pPr>
            <a:r>
              <a:rPr b="1" lang="en-US" sz="1050">
                <a:solidFill>
                  <a:srgbClr val="56575A"/>
                </a:solidFill>
                <a:highlight>
                  <a:srgbClr val="FFFF00"/>
                </a:highlight>
                <a:latin typeface="Open Sans"/>
                <a:ea typeface="Open Sans"/>
                <a:cs typeface="Open Sans"/>
                <a:sym typeface="Open Sans"/>
              </a:rPr>
              <a:t>856-582-4010</a:t>
            </a:r>
            <a:endParaRPr b="1" sz="1050">
              <a:solidFill>
                <a:srgbClr val="56575A"/>
              </a:solidFill>
              <a:highlight>
                <a:srgbClr val="FFFF00"/>
              </a:highlight>
              <a:latin typeface="Open Sans"/>
              <a:ea typeface="Open Sans"/>
              <a:cs typeface="Open Sans"/>
              <a:sym typeface="Open Sans"/>
            </a:endParaRPr>
          </a:p>
          <a:p>
            <a:pPr indent="0" lvl="0" marL="0" marR="0" rtl="0" algn="l">
              <a:spcBef>
                <a:spcPts val="0"/>
              </a:spcBef>
              <a:spcAft>
                <a:spcPts val="0"/>
              </a:spcAft>
              <a:buNone/>
            </a:pPr>
            <a:r>
              <a:rPr b="1" lang="en-US" sz="1050">
                <a:solidFill>
                  <a:srgbClr val="56575A"/>
                </a:solidFill>
                <a:highlight>
                  <a:srgbClr val="FFFF00"/>
                </a:highlight>
                <a:latin typeface="Open Sans"/>
                <a:ea typeface="Open Sans"/>
                <a:cs typeface="Open Sans"/>
                <a:sym typeface="Open Sans"/>
              </a:rPr>
              <a:t>118 Chapel Heights Rd.</a:t>
            </a:r>
            <a:endParaRPr b="1" sz="1050">
              <a:solidFill>
                <a:srgbClr val="56575A"/>
              </a:solidFill>
              <a:highlight>
                <a:srgbClr val="FFFF00"/>
              </a:highlight>
              <a:latin typeface="Open Sans"/>
              <a:ea typeface="Open Sans"/>
              <a:cs typeface="Open Sans"/>
              <a:sym typeface="Open Sans"/>
            </a:endParaRPr>
          </a:p>
          <a:p>
            <a:pPr indent="0" lvl="0" marL="0" marR="0" rtl="0" algn="l">
              <a:spcBef>
                <a:spcPts val="0"/>
              </a:spcBef>
              <a:spcAft>
                <a:spcPts val="0"/>
              </a:spcAft>
              <a:buNone/>
            </a:pPr>
            <a:r>
              <a:rPr b="1" lang="en-US" sz="1050">
                <a:solidFill>
                  <a:srgbClr val="56575A"/>
                </a:solidFill>
                <a:highlight>
                  <a:srgbClr val="FFFF00"/>
                </a:highlight>
                <a:latin typeface="Open Sans"/>
                <a:ea typeface="Open Sans"/>
                <a:cs typeface="Open Sans"/>
                <a:sym typeface="Open Sans"/>
              </a:rPr>
              <a:t>Sewell, NJ 08080</a:t>
            </a:r>
            <a:endParaRPr b="1" sz="1050">
              <a:solidFill>
                <a:srgbClr val="56575A"/>
              </a:solidFill>
              <a:highlight>
                <a:srgbClr val="FFFF00"/>
              </a:highlight>
              <a:latin typeface="Open Sans"/>
              <a:ea typeface="Open Sans"/>
              <a:cs typeface="Open Sans"/>
              <a:sym typeface="Open Sans"/>
            </a:endParaRPr>
          </a:p>
          <a:p>
            <a:pPr indent="0" lvl="0" marL="0" marR="0" rtl="0" algn="l">
              <a:spcBef>
                <a:spcPts val="0"/>
              </a:spcBef>
              <a:spcAft>
                <a:spcPts val="0"/>
              </a:spcAft>
              <a:buNone/>
            </a:pPr>
            <a:r>
              <a:rPr b="1" lang="en-US" sz="1050">
                <a:solidFill>
                  <a:srgbClr val="56575A"/>
                </a:solidFill>
                <a:highlight>
                  <a:srgbClr val="FFFF00"/>
                </a:highlight>
                <a:latin typeface="Open Sans"/>
                <a:ea typeface="Open Sans"/>
                <a:cs typeface="Open Sans"/>
                <a:sym typeface="Open Sans"/>
              </a:rPr>
              <a:t>payschoolscentral.com</a:t>
            </a:r>
            <a:endParaRPr b="1" sz="1050">
              <a:solidFill>
                <a:srgbClr val="56575A"/>
              </a:solidFill>
              <a:highlight>
                <a:srgbClr val="FFFF00"/>
              </a:highlight>
              <a:latin typeface="Open Sans"/>
              <a:ea typeface="Open Sans"/>
              <a:cs typeface="Open Sans"/>
              <a:sym typeface="Open Sans"/>
            </a:endParaRPr>
          </a:p>
          <a:p>
            <a:pPr indent="0" lvl="0" marL="0" marR="0" rtl="0" algn="l">
              <a:spcBef>
                <a:spcPts val="0"/>
              </a:spcBef>
              <a:spcAft>
                <a:spcPts val="0"/>
              </a:spcAft>
              <a:buNone/>
            </a:pPr>
            <a:r>
              <a:t/>
            </a:r>
            <a:endParaRPr b="1" sz="1050">
              <a:solidFill>
                <a:srgbClr val="56575A"/>
              </a:solidFill>
              <a:highlight>
                <a:srgbClr val="FFFF00"/>
              </a:highlight>
              <a:latin typeface="Open Sans"/>
              <a:ea typeface="Open Sans"/>
              <a:cs typeface="Open Sans"/>
              <a:sym typeface="Open Sans"/>
            </a:endParaRPr>
          </a:p>
        </p:txBody>
      </p:sp>
      <p:pic>
        <p:nvPicPr>
          <p:cNvPr descr="A person and a child looking at a product&#10;&#10;Description automatically generated" id="121" name="Google Shape;121;p14"/>
          <p:cNvPicPr preferRelativeResize="0"/>
          <p:nvPr/>
        </p:nvPicPr>
        <p:blipFill rotWithShape="1">
          <a:blip r:embed="rId6">
            <a:alphaModFix/>
          </a:blip>
          <a:srcRect b="1991" l="0" r="0" t="0"/>
          <a:stretch/>
        </p:blipFill>
        <p:spPr>
          <a:xfrm>
            <a:off x="-1256" y="6566115"/>
            <a:ext cx="2485947" cy="1614838"/>
          </a:xfrm>
          <a:prstGeom prst="rect">
            <a:avLst/>
          </a:prstGeom>
          <a:noFill/>
          <a:ln>
            <a:noFill/>
          </a:ln>
        </p:spPr>
      </p:pic>
      <p:pic>
        <p:nvPicPr>
          <p:cNvPr descr="A child smiling at a table with oranges&#10;&#10;Description automatically generated" id="122" name="Google Shape;122;p14"/>
          <p:cNvPicPr preferRelativeResize="0"/>
          <p:nvPr/>
        </p:nvPicPr>
        <p:blipFill rotWithShape="1">
          <a:blip r:embed="rId7">
            <a:alphaModFix/>
          </a:blip>
          <a:srcRect b="27954" l="0" r="0" t="0"/>
          <a:stretch/>
        </p:blipFill>
        <p:spPr>
          <a:xfrm>
            <a:off x="5588743" y="6468040"/>
            <a:ext cx="2164863" cy="17129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